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Garamond" panose="02020404030301010803" pitchFamily="18" charset="0"/>
      <p:regular r:id="rId20"/>
      <p:bold r:id="rId21"/>
      <p:italic r:id="rId22"/>
      <p:boldItalic r:id="rId23"/>
    </p:embeddedFont>
    <p:embeddedFont>
      <p:font typeface="PT Sans" panose="020B0604020202020204" charset="0"/>
      <p:regular r:id="rId24"/>
      <p:bold r:id="rId25"/>
      <p:italic r:id="rId26"/>
      <p:boldItalic r:id="rId27"/>
    </p:embeddedFont>
    <p:embeddedFont>
      <p:font typeface="Georgia" panose="02040502050405020303" pitchFamily="18"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Poppins" panose="020B0604020202020204" charset="0"/>
      <p:regular r:id="rId36"/>
      <p:bold r:id="rId37"/>
      <p:italic r:id="rId38"/>
      <p:boldItalic r:id="rId39"/>
    </p:embeddedFont>
    <p:embeddedFont>
      <p:font typeface="Geo" panose="020B0604020202020204"/>
      <p:regular r:id="rId40"/>
      <p:italic r:id="rId41"/>
    </p:embeddedFont>
    <p:embeddedFont>
      <p:font typeface="Proxima Nova" panose="020B0604020202020204" charset="0"/>
      <p:regular r:id="rId42"/>
      <p:bold r:id="rId43"/>
      <p:italic r:id="rId44"/>
      <p:boldItalic r:id="rId45"/>
    </p:embeddedFont>
    <p:embeddedFont>
      <p:font typeface="Lora"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jdd/aQ55gbwl475ZAI6k8hjGc0/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2338F0-2A07-4FF8-918D-5FD2CC6DB078}">
  <a:tblStyle styleId="{952338F0-2A07-4FF8-918D-5FD2CC6DB078}" styleName="Table_0">
    <a:wholeTbl>
      <a:tcTxStyle b="off" i="off">
        <a:font>
          <a:latin typeface="Garamond"/>
          <a:ea typeface="Garamond"/>
          <a:cs typeface="Garamond"/>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9F2E8"/>
          </a:solidFill>
        </a:fill>
      </a:tcStyle>
    </a:wholeTbl>
    <a:band1H>
      <a:tcTxStyle b="off" i="off"/>
      <a:tcStyle>
        <a:tcBdr/>
        <a:fill>
          <a:solidFill>
            <a:srgbClr val="F2E4CD"/>
          </a:solidFill>
        </a:fill>
      </a:tcStyle>
    </a:band1H>
    <a:band2H>
      <a:tcTxStyle b="off" i="off"/>
      <a:tcStyle>
        <a:tcBdr/>
      </a:tcStyle>
    </a:band2H>
    <a:band1V>
      <a:tcTxStyle b="off" i="off"/>
      <a:tcStyle>
        <a:tcBdr/>
        <a:fill>
          <a:solidFill>
            <a:srgbClr val="F2E4CD"/>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F9F2E8"/>
          </a:solidFill>
        </a:fill>
      </a:tcStyle>
    </a:lastRow>
    <a:seCell>
      <a:tcTxStyle b="off" i="off"/>
      <a:tcStyle>
        <a:tcBdr/>
      </a:tcStyle>
    </a:seCell>
    <a:swCell>
      <a:tcTxStyle b="off" i="off"/>
      <a:tcStyle>
        <a:tcBdr/>
      </a:tcStyle>
    </a:swCell>
    <a:firstRow>
      <a:tcTxStyle b="on" i="off"/>
      <a:tcStyle>
        <a:tcBdr/>
        <a:fill>
          <a:solidFill>
            <a:srgbClr val="F9F2E8"/>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xfXZSDmz0s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A ripe peach has a dark yellow color. It’s not necessarily red, that’s simply the color that comes from direct sun exposure. If the peach is green or even has any hint of green left on it, it needs more time on the tree. A green peach is certainly edible but it’s not going to be as sweet and juicy.</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t>https://parleefarms.com/peach-ripe-eating/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81" name="Google Shape;2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Percent Daily Value (DV): is a reference to the amount of the nutrient that’s in the product based off the recommended daily value set for that specific nutrient. It can tell you if a serving of food is high or low in a nutrient &amp; if the food contributes a little or a lot to your daily diet for each nutrient. *it is shown on nutrition labels &amp; is (usually) located to the right of each nutrient. *</a:t>
            </a:r>
            <a:endParaRPr/>
          </a:p>
          <a:p>
            <a:pPr marL="0" lvl="0" indent="0" algn="l" rtl="0">
              <a:lnSpc>
                <a:spcPct val="100000"/>
              </a:lnSpc>
              <a:spcBef>
                <a:spcPts val="0"/>
              </a:spcBef>
              <a:spcAft>
                <a:spcPts val="0"/>
              </a:spcAft>
              <a:buSzPts val="1400"/>
              <a:buNone/>
            </a:pPr>
            <a:r>
              <a:rPr lang="en-US" b="0" i="0">
                <a:solidFill>
                  <a:schemeClr val="dk1"/>
                </a:solidFill>
                <a:latin typeface="Calibri"/>
                <a:ea typeface="Calibri"/>
                <a:cs typeface="Calibri"/>
                <a:sym typeface="Calibri"/>
              </a:rPr>
              <a:t>https://www.fda.gov/food/new-nutrition-facts-label/how-understand-and-use-nutrition-facts-label</a:t>
            </a:r>
            <a:endParaRPr/>
          </a:p>
          <a:p>
            <a:pPr marL="0" lvl="0" indent="0" algn="l" rtl="0">
              <a:lnSpc>
                <a:spcPct val="100000"/>
              </a:lnSpc>
              <a:spcBef>
                <a:spcPts val="0"/>
              </a:spcBef>
              <a:spcAft>
                <a:spcPts val="0"/>
              </a:spcAft>
              <a:buSzPts val="1400"/>
              <a:buNone/>
            </a:pPr>
            <a:r>
              <a:rPr lang="en-US" b="1" i="0">
                <a:solidFill>
                  <a:srgbClr val="333333"/>
                </a:solidFill>
                <a:latin typeface="Georgia"/>
                <a:ea typeface="Georgia"/>
                <a:cs typeface="Georgia"/>
                <a:sym typeface="Georgia"/>
              </a:rPr>
              <a:t>General Guide to %DV</a:t>
            </a:r>
            <a:endParaRPr b="0" i="0">
              <a:solidFill>
                <a:srgbClr val="333333"/>
              </a:solidFill>
              <a:latin typeface="Georgia"/>
              <a:ea typeface="Georgia"/>
              <a:cs typeface="Georgia"/>
              <a:sym typeface="Georgia"/>
            </a:endParaRPr>
          </a:p>
          <a:p>
            <a:pPr marL="0" lvl="0" indent="0" algn="l" rtl="0">
              <a:lnSpc>
                <a:spcPct val="100000"/>
              </a:lnSpc>
              <a:spcBef>
                <a:spcPts val="0"/>
              </a:spcBef>
              <a:spcAft>
                <a:spcPts val="0"/>
              </a:spcAft>
              <a:buClr>
                <a:srgbClr val="333333"/>
              </a:buClr>
              <a:buSzPts val="1200"/>
              <a:buFont typeface="Arial"/>
              <a:buChar char="•"/>
            </a:pPr>
            <a:r>
              <a:rPr lang="en-US" b="1" i="0">
                <a:solidFill>
                  <a:srgbClr val="333333"/>
                </a:solidFill>
                <a:latin typeface="Georgia"/>
                <a:ea typeface="Georgia"/>
                <a:cs typeface="Georgia"/>
                <a:sym typeface="Georgia"/>
              </a:rPr>
              <a:t>5% DV</a:t>
            </a:r>
            <a:r>
              <a:rPr lang="en-US" b="0" i="0">
                <a:solidFill>
                  <a:srgbClr val="333333"/>
                </a:solidFill>
                <a:latin typeface="Georgia"/>
                <a:ea typeface="Georgia"/>
                <a:cs typeface="Georgia"/>
                <a:sym typeface="Georgia"/>
              </a:rPr>
              <a:t> or less of a nutrient per serving is considered </a:t>
            </a:r>
            <a:r>
              <a:rPr lang="en-US" b="1" i="0">
                <a:solidFill>
                  <a:srgbClr val="333333"/>
                </a:solidFill>
                <a:latin typeface="Georgia"/>
                <a:ea typeface="Georgia"/>
                <a:cs typeface="Georgia"/>
                <a:sym typeface="Georgia"/>
              </a:rPr>
              <a:t>low</a:t>
            </a:r>
            <a:endParaRPr b="0" i="0">
              <a:solidFill>
                <a:srgbClr val="333333"/>
              </a:solidFill>
              <a:latin typeface="Georgia"/>
              <a:ea typeface="Georgia"/>
              <a:cs typeface="Georgia"/>
              <a:sym typeface="Georgia"/>
            </a:endParaRPr>
          </a:p>
          <a:p>
            <a:pPr marL="0" lvl="0" indent="0" algn="l" rtl="0">
              <a:lnSpc>
                <a:spcPct val="100000"/>
              </a:lnSpc>
              <a:spcBef>
                <a:spcPts val="0"/>
              </a:spcBef>
              <a:spcAft>
                <a:spcPts val="0"/>
              </a:spcAft>
              <a:buClr>
                <a:srgbClr val="333333"/>
              </a:buClr>
              <a:buSzPts val="1200"/>
              <a:buFont typeface="Arial"/>
              <a:buChar char="•"/>
            </a:pPr>
            <a:r>
              <a:rPr lang="en-US" b="1" i="0">
                <a:solidFill>
                  <a:srgbClr val="333333"/>
                </a:solidFill>
                <a:latin typeface="Georgia"/>
                <a:ea typeface="Georgia"/>
                <a:cs typeface="Georgia"/>
                <a:sym typeface="Georgia"/>
              </a:rPr>
              <a:t>20% DV</a:t>
            </a:r>
            <a:r>
              <a:rPr lang="en-US" b="0" i="0">
                <a:solidFill>
                  <a:srgbClr val="333333"/>
                </a:solidFill>
                <a:latin typeface="Georgia"/>
                <a:ea typeface="Georgia"/>
                <a:cs typeface="Georgia"/>
                <a:sym typeface="Georgia"/>
              </a:rPr>
              <a:t> or more of a nutrient per serving is considered </a:t>
            </a:r>
            <a:r>
              <a:rPr lang="en-US" b="1" i="0">
                <a:solidFill>
                  <a:srgbClr val="333333"/>
                </a:solidFill>
                <a:latin typeface="Georgia"/>
                <a:ea typeface="Georgia"/>
                <a:cs typeface="Georgia"/>
                <a:sym typeface="Georgia"/>
              </a:rPr>
              <a:t>high</a:t>
            </a:r>
            <a:endParaRPr b="0" i="0">
              <a:solidFill>
                <a:srgbClr val="333333"/>
              </a:solidFill>
              <a:latin typeface="Georgia"/>
              <a:ea typeface="Georgia"/>
              <a:cs typeface="Georgia"/>
              <a:sym typeface="Georgia"/>
            </a:endParaRPr>
          </a:p>
          <a:p>
            <a:pPr marL="0" lvl="0" indent="0" algn="l" rtl="0">
              <a:lnSpc>
                <a:spcPct val="100000"/>
              </a:lnSpc>
              <a:spcBef>
                <a:spcPts val="0"/>
              </a:spcBef>
              <a:spcAft>
                <a:spcPts val="0"/>
              </a:spcAft>
              <a:buSzPts val="1400"/>
              <a:buNone/>
            </a:pPr>
            <a:r>
              <a:rPr lang="en-US" b="0" i="0">
                <a:solidFill>
                  <a:srgbClr val="333333"/>
                </a:solidFill>
                <a:latin typeface="Georgia"/>
                <a:ea typeface="Georgia"/>
                <a:cs typeface="Georgia"/>
                <a:sym typeface="Georgia"/>
              </a:rPr>
              <a:t>More often, choose foods that are:</a:t>
            </a:r>
            <a:endParaRPr/>
          </a:p>
          <a:p>
            <a:pPr marL="0" lvl="0" indent="0" algn="l" rtl="0">
              <a:lnSpc>
                <a:spcPct val="100000"/>
              </a:lnSpc>
              <a:spcBef>
                <a:spcPts val="0"/>
              </a:spcBef>
              <a:spcAft>
                <a:spcPts val="0"/>
              </a:spcAft>
              <a:buClr>
                <a:srgbClr val="333333"/>
              </a:buClr>
              <a:buSzPts val="1200"/>
              <a:buFont typeface="Arial"/>
              <a:buChar char="•"/>
            </a:pPr>
            <a:r>
              <a:rPr lang="en-US" b="0" i="0">
                <a:solidFill>
                  <a:srgbClr val="333333"/>
                </a:solidFill>
                <a:latin typeface="Georgia"/>
                <a:ea typeface="Georgia"/>
                <a:cs typeface="Georgia"/>
                <a:sym typeface="Georgia"/>
              </a:rPr>
              <a:t>Higher in %DV for Dietary Fiber, Vitamin D, Calcium, Iron, and Potassium</a:t>
            </a:r>
            <a:endParaRPr/>
          </a:p>
          <a:p>
            <a:pPr marL="0" lvl="0" indent="0" algn="l" rtl="0">
              <a:lnSpc>
                <a:spcPct val="100000"/>
              </a:lnSpc>
              <a:spcBef>
                <a:spcPts val="0"/>
              </a:spcBef>
              <a:spcAft>
                <a:spcPts val="0"/>
              </a:spcAft>
              <a:buClr>
                <a:srgbClr val="333333"/>
              </a:buClr>
              <a:buSzPts val="1200"/>
              <a:buFont typeface="Arial"/>
              <a:buChar char="•"/>
            </a:pPr>
            <a:r>
              <a:rPr lang="en-US" b="0" i="0">
                <a:solidFill>
                  <a:srgbClr val="333333"/>
                </a:solidFill>
                <a:latin typeface="Georgia"/>
                <a:ea typeface="Georgia"/>
                <a:cs typeface="Georgia"/>
                <a:sym typeface="Georgia"/>
              </a:rPr>
              <a:t>Lower in %DV for Saturated Fat, Sodium, and Added Sugars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Betacarotene</a:t>
            </a:r>
            <a:r>
              <a:rPr lang="en-US"/>
              <a:t>: a compound that gives vivid yellow, orange, and red coloring to vegetables. Our body converts it to vitamin A.</a:t>
            </a:r>
            <a:endParaRPr/>
          </a:p>
          <a:p>
            <a:pPr marL="0" lvl="0" indent="0" algn="l" rtl="0">
              <a:lnSpc>
                <a:spcPct val="100000"/>
              </a:lnSpc>
              <a:spcBef>
                <a:spcPts val="0"/>
              </a:spcBef>
              <a:spcAft>
                <a:spcPts val="0"/>
              </a:spcAft>
              <a:buSzPts val="1400"/>
              <a:buNone/>
            </a:pPr>
            <a:r>
              <a:rPr lang="en-US" b="1"/>
              <a:t>Ascorbic acid</a:t>
            </a:r>
            <a:r>
              <a:rPr lang="en-US"/>
              <a:t>: scientific name for vitamin C</a:t>
            </a:r>
            <a:endParaRPr/>
          </a:p>
          <a:p>
            <a:pPr marL="0" lvl="0" indent="0" algn="l" rtl="0">
              <a:lnSpc>
                <a:spcPct val="100000"/>
              </a:lnSpc>
              <a:spcBef>
                <a:spcPts val="0"/>
              </a:spcBef>
              <a:spcAft>
                <a:spcPts val="0"/>
              </a:spcAft>
              <a:buSzPts val="1400"/>
              <a:buNone/>
            </a:pPr>
            <a:r>
              <a:rPr lang="en-US" b="1"/>
              <a:t>Antioxidant</a:t>
            </a:r>
            <a:r>
              <a:rPr lang="en-US"/>
              <a:t>: Neutralizes free radicals; protects your cells from free radicals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https://www.healthline.com/nutrition/peach-fruit-benefits</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Peach flowers also provide certain compounds that appear to</a:t>
            </a:r>
            <a:r>
              <a:rPr lang="en-US"/>
              <a:t/>
            </a:r>
            <a:br>
              <a:rPr lang="en-US"/>
            </a:br>
            <a:r>
              <a:rPr lang="en-US" sz="1200" b="0" i="0">
                <a:solidFill>
                  <a:schemeClr val="dk1"/>
                </a:solidFill>
                <a:latin typeface="Calibri"/>
                <a:ea typeface="Calibri"/>
                <a:cs typeface="Calibri"/>
                <a:sym typeface="Calibri"/>
              </a:rPr>
              <a:t>support a healthy gut.</a:t>
            </a:r>
            <a:endParaRPr/>
          </a:p>
          <a:p>
            <a:pPr marL="0" lvl="0" indent="0" algn="l" rtl="0">
              <a:lnSpc>
                <a:spcPct val="100000"/>
              </a:lnSpc>
              <a:spcBef>
                <a:spcPts val="0"/>
              </a:spcBef>
              <a:spcAft>
                <a:spcPts val="0"/>
              </a:spcAft>
              <a:buClr>
                <a:srgbClr val="231F20"/>
              </a:buClr>
              <a:buSzPts val="1200"/>
              <a:buFont typeface="Arial"/>
              <a:buChar char="•"/>
            </a:pPr>
            <a:r>
              <a:rPr lang="en-US" b="1" i="0">
                <a:solidFill>
                  <a:srgbClr val="231F20"/>
                </a:solidFill>
                <a:latin typeface="Proxima Nova"/>
                <a:ea typeface="Proxima Nova"/>
                <a:cs typeface="Proxima Nova"/>
                <a:sym typeface="Proxima Nova"/>
              </a:rPr>
              <a:t>Fiber:</a:t>
            </a:r>
            <a:r>
              <a:rPr lang="en-US" b="0" i="0">
                <a:solidFill>
                  <a:srgbClr val="231F20"/>
                </a:solidFill>
                <a:latin typeface="Proxima Nova"/>
                <a:ea typeface="Proxima Nova"/>
                <a:cs typeface="Proxima Nova"/>
                <a:sym typeface="Proxima Nova"/>
              </a:rPr>
              <a:t> 2 grams</a:t>
            </a:r>
            <a:endParaRPr/>
          </a:p>
          <a:p>
            <a:pPr marL="0" lvl="0" indent="0" algn="l" rtl="0">
              <a:lnSpc>
                <a:spcPct val="100000"/>
              </a:lnSpc>
              <a:spcBef>
                <a:spcPts val="0"/>
              </a:spcBef>
              <a:spcAft>
                <a:spcPts val="0"/>
              </a:spcAft>
              <a:buClr>
                <a:srgbClr val="231F20"/>
              </a:buClr>
              <a:buSzPts val="1200"/>
              <a:buFont typeface="Arial"/>
              <a:buChar char="•"/>
            </a:pPr>
            <a:r>
              <a:rPr lang="en-US" b="1" i="0">
                <a:solidFill>
                  <a:srgbClr val="231F20"/>
                </a:solidFill>
                <a:latin typeface="Proxima Nova"/>
                <a:ea typeface="Proxima Nova"/>
                <a:cs typeface="Proxima Nova"/>
                <a:sym typeface="Proxima Nova"/>
              </a:rPr>
              <a:t>Vitamin C:</a:t>
            </a:r>
            <a:r>
              <a:rPr lang="en-US" b="0" i="0">
                <a:solidFill>
                  <a:srgbClr val="231F20"/>
                </a:solidFill>
                <a:latin typeface="Proxima Nova"/>
                <a:ea typeface="Proxima Nova"/>
                <a:cs typeface="Proxima Nova"/>
                <a:sym typeface="Proxima Nova"/>
              </a:rPr>
              <a:t> 17% of the Daily Value (DV)</a:t>
            </a:r>
            <a:endParaRPr/>
          </a:p>
          <a:p>
            <a:pPr marL="0" lvl="0" indent="0" algn="l" rtl="0">
              <a:lnSpc>
                <a:spcPct val="100000"/>
              </a:lnSpc>
              <a:spcBef>
                <a:spcPts val="0"/>
              </a:spcBef>
              <a:spcAft>
                <a:spcPts val="0"/>
              </a:spcAft>
              <a:buClr>
                <a:srgbClr val="231F20"/>
              </a:buClr>
              <a:buSzPts val="1200"/>
              <a:buFont typeface="Arial"/>
              <a:buChar char="•"/>
            </a:pPr>
            <a:r>
              <a:rPr lang="en-US" b="1" i="0">
                <a:solidFill>
                  <a:srgbClr val="231F20"/>
                </a:solidFill>
                <a:latin typeface="Proxima Nova"/>
                <a:ea typeface="Proxima Nova"/>
                <a:cs typeface="Proxima Nova"/>
                <a:sym typeface="Proxima Nova"/>
              </a:rPr>
              <a:t>Vitamin A:</a:t>
            </a:r>
            <a:r>
              <a:rPr lang="en-US" b="0" i="0">
                <a:solidFill>
                  <a:srgbClr val="231F20"/>
                </a:solidFill>
                <a:latin typeface="Proxima Nova"/>
                <a:ea typeface="Proxima Nova"/>
                <a:cs typeface="Proxima Nova"/>
                <a:sym typeface="Proxima Nova"/>
              </a:rPr>
              <a:t> 10% of the DV</a:t>
            </a:r>
            <a:endParaRPr/>
          </a:p>
          <a:p>
            <a:pPr marL="0" lvl="0" indent="0" algn="l" rtl="0">
              <a:lnSpc>
                <a:spcPct val="100000"/>
              </a:lnSpc>
              <a:spcBef>
                <a:spcPts val="0"/>
              </a:spcBef>
              <a:spcAft>
                <a:spcPts val="0"/>
              </a:spcAft>
              <a:buClr>
                <a:srgbClr val="231F20"/>
              </a:buClr>
              <a:buSzPts val="1200"/>
              <a:buFont typeface="Arial"/>
              <a:buChar char="•"/>
            </a:pPr>
            <a:r>
              <a:rPr lang="en-US" b="1" i="0">
                <a:solidFill>
                  <a:srgbClr val="231F20"/>
                </a:solidFill>
                <a:latin typeface="Proxima Nova"/>
                <a:ea typeface="Proxima Nova"/>
                <a:cs typeface="Proxima Nova"/>
                <a:sym typeface="Proxima Nova"/>
              </a:rPr>
              <a:t>Potassium:</a:t>
            </a:r>
            <a:r>
              <a:rPr lang="en-US" b="0" i="0">
                <a:solidFill>
                  <a:srgbClr val="231F20"/>
                </a:solidFill>
                <a:latin typeface="Proxima Nova"/>
                <a:ea typeface="Proxima Nova"/>
                <a:cs typeface="Proxima Nova"/>
                <a:sym typeface="Proxima Nova"/>
              </a:rPr>
              <a:t> 8% of the DV</a:t>
            </a:r>
            <a:endParaRPr/>
          </a:p>
          <a:p>
            <a:pPr marL="0" lvl="0" indent="0" algn="l" rtl="0">
              <a:lnSpc>
                <a:spcPct val="100000"/>
              </a:lnSpc>
              <a:spcBef>
                <a:spcPts val="0"/>
              </a:spcBef>
              <a:spcAft>
                <a:spcPts val="0"/>
              </a:spcAft>
              <a:buClr>
                <a:schemeClr val="dk1"/>
              </a:buClr>
              <a:buSzPts val="1200"/>
              <a:buFont typeface="Arial"/>
              <a:buNone/>
            </a:pPr>
            <a:endParaRPr b="0" i="0">
              <a:solidFill>
                <a:srgbClr val="231F20"/>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200"/>
              <a:buFont typeface="Arial"/>
              <a:buNone/>
            </a:pPr>
            <a:endParaRPr b="0" i="0">
              <a:solidFill>
                <a:srgbClr val="231F20"/>
              </a:solidFill>
              <a:latin typeface="Proxima Nova"/>
              <a:ea typeface="Proxima Nova"/>
              <a:cs typeface="Proxima Nova"/>
              <a:sym typeface="Proxima Nova"/>
            </a:endParaRPr>
          </a:p>
          <a:p>
            <a:pPr marL="0" lvl="0" indent="0" algn="l" rtl="0">
              <a:lnSpc>
                <a:spcPct val="100000"/>
              </a:lnSpc>
              <a:spcBef>
                <a:spcPts val="0"/>
              </a:spcBef>
              <a:spcAft>
                <a:spcPts val="0"/>
              </a:spcAft>
              <a:buSzPts val="1400"/>
              <a:buNone/>
            </a:pPr>
            <a:r>
              <a:rPr lang="en-US"/>
              <a:t>https://healthfully.com/238217-what-vitamins-do-peaches-have.html</a:t>
            </a:r>
            <a:endParaRPr/>
          </a:p>
          <a:p>
            <a:pPr marL="0" lvl="0" indent="0" algn="l" rtl="0">
              <a:lnSpc>
                <a:spcPct val="100000"/>
              </a:lnSpc>
              <a:spcBef>
                <a:spcPts val="0"/>
              </a:spcBef>
              <a:spcAft>
                <a:spcPts val="0"/>
              </a:spcAft>
              <a:buSzPts val="1400"/>
              <a:buNone/>
            </a:pPr>
            <a:r>
              <a:rPr lang="en-US"/>
              <a:t>https://www.healthline.com/nutrition/what-does-potassium-do</a:t>
            </a:r>
            <a:endParaRPr/>
          </a:p>
          <a:p>
            <a:pPr marL="0" lvl="0" indent="0" algn="l" rtl="0">
              <a:lnSpc>
                <a:spcPct val="100000"/>
              </a:lnSpc>
              <a:spcBef>
                <a:spcPts val="0"/>
              </a:spcBef>
              <a:spcAft>
                <a:spcPts val="0"/>
              </a:spcAft>
              <a:buSzPts val="1400"/>
              <a:buNone/>
            </a:pPr>
            <a:r>
              <a:rPr lang="en-US"/>
              <a:t>https://fdc.nal.usda.gov/fdc-app.html#/food-details/325430/nutrients</a:t>
            </a:r>
            <a:endParaRPr/>
          </a:p>
        </p:txBody>
      </p:sp>
      <p:sp>
        <p:nvSpPr>
          <p:cNvPr id="295" name="Google Shape;29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In World War I, peach pits were used as filters in gas masks.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https://www.indystar.com/story/news/history/retroindy/2018/04/20/how-peach-pits-helped-us-win-great-war/519938002/</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i="0">
                <a:solidFill>
                  <a:srgbClr val="303030"/>
                </a:solidFill>
                <a:latin typeface="Geo"/>
                <a:ea typeface="Geo"/>
                <a:cs typeface="Geo"/>
                <a:sym typeface="Geo"/>
              </a:rPr>
              <a:t>Garner perfected an air-filtration system on a mask designed by his wife, Glenna, that used charcoal filters which absorbed sulphur dioxide and ammonia. </a:t>
            </a:r>
            <a:endParaRPr/>
          </a:p>
          <a:p>
            <a:pPr marL="0" lvl="0" indent="0" algn="l" rtl="0">
              <a:lnSpc>
                <a:spcPct val="100000"/>
              </a:lnSpc>
              <a:spcBef>
                <a:spcPts val="0"/>
              </a:spcBef>
              <a:spcAft>
                <a:spcPts val="0"/>
              </a:spcAft>
              <a:buSzPts val="1400"/>
              <a:buNone/>
            </a:pPr>
            <a:r>
              <a:rPr lang="en-US" b="0" i="0">
                <a:solidFill>
                  <a:srgbClr val="303030"/>
                </a:solidFill>
                <a:latin typeface="Geo"/>
                <a:ea typeface="Geo"/>
                <a:cs typeface="Geo"/>
                <a:sym typeface="Geo"/>
              </a:rPr>
              <a:t>The fruit seeds were burned and charcoal was extracted, it could be used in the creation of the masks' charcoal filters which neutralized the poisonous gases. Two hundred peach stones made enough carbon for one mask.</a:t>
            </a:r>
            <a:endParaRPr/>
          </a:p>
          <a:p>
            <a:pPr marL="0" lvl="0" indent="0" algn="l" rtl="0">
              <a:lnSpc>
                <a:spcPct val="100000"/>
              </a:lnSpc>
              <a:spcBef>
                <a:spcPts val="0"/>
              </a:spcBef>
              <a:spcAft>
                <a:spcPts val="0"/>
              </a:spcAft>
              <a:buSzPts val="1400"/>
              <a:buNone/>
            </a:pPr>
            <a:endParaRPr b="0" i="0">
              <a:solidFill>
                <a:srgbClr val="303030"/>
              </a:solidFill>
              <a:latin typeface="Geo"/>
              <a:ea typeface="Geo"/>
              <a:cs typeface="Geo"/>
              <a:sym typeface="Geo"/>
            </a:endParaRPr>
          </a:p>
          <a:p>
            <a:pPr marL="0" lvl="0" indent="0" algn="l" rtl="0">
              <a:lnSpc>
                <a:spcPct val="100000"/>
              </a:lnSpc>
              <a:spcBef>
                <a:spcPts val="0"/>
              </a:spcBef>
              <a:spcAft>
                <a:spcPts val="0"/>
              </a:spcAft>
              <a:buSzPts val="1400"/>
              <a:buNone/>
            </a:pPr>
            <a:r>
              <a:rPr lang="en-US" b="0" i="0">
                <a:solidFill>
                  <a:srgbClr val="303030"/>
                </a:solidFill>
                <a:latin typeface="Geo"/>
                <a:ea typeface="Geo"/>
                <a:cs typeface="Geo"/>
                <a:sym typeface="Geo"/>
              </a:rPr>
              <a:t>The Gas Defense Division of the Chemical Warfare Service of the U.S. Army made a plea to American households: SAVE PEACH STONES AND NUTSHELLS FOR UNCLE SAM and incorporating the credo, “Do Your Bit – Save the Pit.” </a:t>
            </a:r>
            <a:endParaRPr/>
          </a:p>
          <a:p>
            <a:pPr marL="0" lvl="0" indent="0" algn="l" rtl="0">
              <a:lnSpc>
                <a:spcPct val="100000"/>
              </a:lnSpc>
              <a:spcBef>
                <a:spcPts val="0"/>
              </a:spcBef>
              <a:spcAft>
                <a:spcPts val="0"/>
              </a:spcAft>
              <a:buSzPts val="1400"/>
              <a:buNone/>
            </a:pPr>
            <a:r>
              <a:rPr lang="en-US"/>
              <a:t/>
            </a:r>
            <a:br>
              <a:rPr lang="en-US"/>
            </a:br>
            <a:r>
              <a:rPr lang="en-US" b="0" i="0">
                <a:solidFill>
                  <a:srgbClr val="303030"/>
                </a:solidFill>
                <a:latin typeface="Geo"/>
                <a:ea typeface="Geo"/>
                <a:cs typeface="Geo"/>
                <a:sym typeface="Geo"/>
              </a:rPr>
              <a:t>Restaurants and hotels joined Indianapolis department stores L.S. Ayres &amp; Co., William H. Block, H.P. Wasson and the Star Store as repositories for the donated pits in Indianapolis. Block’s labeled their collection site as the Liberty Peach Stone Barrel. The Red Cross led the campaign, which enlisted the help of churches, schools, Scouts and organizations, which staged their own pit crusades.</a:t>
            </a:r>
            <a:endParaRPr/>
          </a:p>
          <a:p>
            <a:pPr marL="0" lvl="0" indent="0" algn="l" rtl="0">
              <a:lnSpc>
                <a:spcPct val="100000"/>
              </a:lnSpc>
              <a:spcBef>
                <a:spcPts val="0"/>
              </a:spcBef>
              <a:spcAft>
                <a:spcPts val="0"/>
              </a:spcAft>
              <a:buSzPts val="1400"/>
              <a:buNone/>
            </a:pPr>
            <a:endParaRPr b="0" i="0">
              <a:solidFill>
                <a:srgbClr val="303030"/>
              </a:solidFill>
              <a:latin typeface="Geo"/>
              <a:ea typeface="Geo"/>
              <a:cs typeface="Geo"/>
              <a:sym typeface="Geo"/>
            </a:endParaRPr>
          </a:p>
          <a:p>
            <a:pPr marL="0" lvl="0" indent="0" algn="l" rtl="0">
              <a:lnSpc>
                <a:spcPct val="100000"/>
              </a:lnSpc>
              <a:spcBef>
                <a:spcPts val="0"/>
              </a:spcBef>
              <a:spcAft>
                <a:spcPts val="0"/>
              </a:spcAft>
              <a:buSzPts val="1400"/>
              <a:buNone/>
            </a:pPr>
            <a:r>
              <a:rPr lang="en-US" b="0" i="0">
                <a:solidFill>
                  <a:srgbClr val="000000"/>
                </a:solidFill>
                <a:latin typeface="Garamond"/>
                <a:ea typeface="Garamond"/>
                <a:cs typeface="Garamond"/>
                <a:sym typeface="Garamond"/>
              </a:rPr>
              <a:t>In this photo, taken on a September 1918 day in Boston, a proud military officer stands tall on top of a pile of something that would save thousands of lives on European battle fronts -- peach pits. Yes, peach pits.</a:t>
            </a:r>
            <a:endParaRPr b="0" i="0">
              <a:solidFill>
                <a:srgbClr val="303030"/>
              </a:solidFill>
              <a:latin typeface="Geo"/>
              <a:ea typeface="Geo"/>
              <a:cs typeface="Geo"/>
              <a:sym typeface="Geo"/>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0" i="0">
              <a:solidFill>
                <a:srgbClr val="303030"/>
              </a:solidFill>
              <a:latin typeface="Geo"/>
              <a:ea typeface="Geo"/>
              <a:cs typeface="Geo"/>
              <a:sym typeface="Geo"/>
            </a:endParaRPr>
          </a:p>
          <a:p>
            <a:pPr marL="0" lvl="0" indent="0" algn="l" rtl="0">
              <a:lnSpc>
                <a:spcPct val="100000"/>
              </a:lnSpc>
              <a:spcBef>
                <a:spcPts val="0"/>
              </a:spcBef>
              <a:spcAft>
                <a:spcPts val="0"/>
              </a:spcAft>
              <a:buSzPts val="1400"/>
              <a:buNone/>
            </a:pPr>
            <a:endParaRPr/>
          </a:p>
        </p:txBody>
      </p:sp>
      <p:sp>
        <p:nvSpPr>
          <p:cNvPr id="307" name="Google Shape;30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latin typeface="Lora"/>
                <a:ea typeface="Lora"/>
                <a:cs typeface="Lora"/>
                <a:sym typeface="Lora"/>
              </a:rPr>
              <a:t>genetically almost identical, with just one gene that's either dominant (in peaches) or recessive (in nectarines) that determines whether the skin is fuzzy or smooth.</a:t>
            </a:r>
            <a:endParaRPr/>
          </a:p>
          <a:p>
            <a:pPr marL="0" lvl="0" indent="0" algn="l" rtl="0">
              <a:lnSpc>
                <a:spcPct val="100000"/>
              </a:lnSpc>
              <a:spcBef>
                <a:spcPts val="0"/>
              </a:spcBef>
              <a:spcAft>
                <a:spcPts val="0"/>
              </a:spcAft>
              <a:buSzPts val="1400"/>
              <a:buNone/>
            </a:pPr>
            <a:endParaRPr b="0" i="0">
              <a:latin typeface="Lora"/>
              <a:ea typeface="Lora"/>
              <a:cs typeface="Lora"/>
              <a:sym typeface="Lora"/>
            </a:endParaRPr>
          </a:p>
          <a:p>
            <a:pPr marL="0" lvl="0" indent="0" algn="l" rtl="0">
              <a:lnSpc>
                <a:spcPct val="100000"/>
              </a:lnSpc>
              <a:spcBef>
                <a:spcPts val="0"/>
              </a:spcBef>
              <a:spcAft>
                <a:spcPts val="0"/>
              </a:spcAft>
              <a:buSzPts val="1400"/>
              <a:buNone/>
            </a:pPr>
            <a:r>
              <a:rPr lang="en-US"/>
              <a:t>https://colorfulplates.co/tips-tricks/whats-the-difference-between-peaches-and-nectarines/</a:t>
            </a:r>
            <a:br>
              <a:rPr lang="en-US"/>
            </a:br>
            <a:endParaRPr/>
          </a:p>
        </p:txBody>
      </p:sp>
      <p:sp>
        <p:nvSpPr>
          <p:cNvPr id="325" name="Google Shape;32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https://www.youtube.com/watch?v=xfXZSDmz0sY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0" name="Google Shape;34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Info from: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https://homeguides.sfgate.com/peaches-flower-63025.html</a:t>
            </a:r>
            <a:endParaRPr/>
          </a:p>
          <a:p>
            <a:pPr marL="0" marR="0" lvl="0" indent="0" algn="l" rtl="0">
              <a:lnSpc>
                <a:spcPct val="100000"/>
              </a:lnSpc>
              <a:spcBef>
                <a:spcPts val="0"/>
              </a:spcBef>
              <a:spcAft>
                <a:spcPts val="0"/>
              </a:spcAft>
              <a:buClr>
                <a:schemeClr val="dk1"/>
              </a:buClr>
              <a:buSzPts val="1200"/>
              <a:buFont typeface="Calibri"/>
              <a:buNone/>
            </a:pPr>
            <a:r>
              <a:rPr lang="en-US"/>
              <a:t>https://www.canr.msu.edu/news/peaches_and_the_science_behind_them</a:t>
            </a:r>
            <a:endParaRPr/>
          </a:p>
          <a:p>
            <a:pPr marL="0" marR="0" lvl="0" indent="0" algn="l" rtl="0">
              <a:lnSpc>
                <a:spcPct val="100000"/>
              </a:lnSpc>
              <a:spcBef>
                <a:spcPts val="0"/>
              </a:spcBef>
              <a:spcAft>
                <a:spcPts val="0"/>
              </a:spcAft>
              <a:buClr>
                <a:schemeClr val="dk1"/>
              </a:buClr>
              <a:buSzPts val="1200"/>
              <a:buFont typeface="Calibri"/>
              <a:buNone/>
            </a:pPr>
            <a:r>
              <a:rPr lang="en-US"/>
              <a:t>https://www.froghollow.com/blogs/news/the-history-of-peaches-frog-hollow-farm-1</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https://www.goodfruit.com/digging-back-into-peach-history/</a:t>
            </a:r>
            <a:endParaRPr/>
          </a:p>
          <a:p>
            <a:pPr marL="0" marR="0" lvl="0" indent="0" algn="l" rtl="0">
              <a:lnSpc>
                <a:spcPct val="100000"/>
              </a:lnSpc>
              <a:spcBef>
                <a:spcPts val="0"/>
              </a:spcBef>
              <a:spcAft>
                <a:spcPts val="0"/>
              </a:spcAft>
              <a:buClr>
                <a:schemeClr val="dk1"/>
              </a:buClr>
              <a:buSzPts val="1200"/>
              <a:buFont typeface="Calibri"/>
              <a:buNone/>
            </a:pPr>
            <a:r>
              <a:rPr lang="en-US"/>
              <a:t>https://greenupside.com/when-does-a-peach-tree-bear-fruit/</a:t>
            </a:r>
            <a:endParaRPr/>
          </a:p>
          <a:p>
            <a:pPr marL="0" marR="0" lvl="0" indent="0" algn="l" rtl="0">
              <a:lnSpc>
                <a:spcPct val="100000"/>
              </a:lnSpc>
              <a:spcBef>
                <a:spcPts val="0"/>
              </a:spcBef>
              <a:spcAft>
                <a:spcPts val="0"/>
              </a:spcAft>
              <a:buClr>
                <a:schemeClr val="dk1"/>
              </a:buClr>
              <a:buSzPts val="1200"/>
              <a:buFont typeface="Calibri"/>
              <a:buNone/>
            </a:pPr>
            <a:r>
              <a:rPr lang="en-US"/>
              <a:t>https://farmflavor.com/lifestyle/how-peaches-are-harvested-and-other-peach-fun-facts/</a:t>
            </a:r>
            <a:endParaRPr/>
          </a:p>
          <a:p>
            <a:pPr marL="0" marR="0" lvl="0" indent="0" algn="l" rtl="0">
              <a:lnSpc>
                <a:spcPct val="100000"/>
              </a:lnSpc>
              <a:spcBef>
                <a:spcPts val="0"/>
              </a:spcBef>
              <a:spcAft>
                <a:spcPts val="0"/>
              </a:spcAft>
              <a:buClr>
                <a:schemeClr val="dk1"/>
              </a:buClr>
              <a:buSzPts val="1200"/>
              <a:buFont typeface="Calibri"/>
              <a:buNone/>
            </a:pPr>
            <a:r>
              <a:rPr lang="en-US"/>
              <a:t>https://fruitguys.com/2013/08/ten-tasty-facts-you-probably-didnt-know-about-the-peach/</a:t>
            </a:r>
            <a:endParaRPr/>
          </a:p>
          <a:p>
            <a:pPr marL="0" marR="0" lvl="0" indent="0" algn="l" rtl="0">
              <a:lnSpc>
                <a:spcPct val="100000"/>
              </a:lnSpc>
              <a:spcBef>
                <a:spcPts val="0"/>
              </a:spcBef>
              <a:spcAft>
                <a:spcPts val="0"/>
              </a:spcAft>
              <a:buClr>
                <a:schemeClr val="dk1"/>
              </a:buClr>
              <a:buSzPts val="1200"/>
              <a:buFont typeface="Calibri"/>
              <a:buNone/>
            </a:pPr>
            <a:r>
              <a:rPr lang="en-US"/>
              <a:t>https://www.cafarmtrust.org/peaches-theyre-a-ca-thang/</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https://www.thenibble.com/reviews/main/fruits/peach-facts.asp</a:t>
            </a:r>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 https://www.theproducenerd.com/2016/07/peaches-from-harvest-to-packing/</a:t>
            </a:r>
            <a:endParaRPr/>
          </a:p>
          <a:p>
            <a:pPr marL="0" marR="0" lvl="0" indent="0" algn="l" rtl="0">
              <a:lnSpc>
                <a:spcPct val="100000"/>
              </a:lnSpc>
              <a:spcBef>
                <a:spcPts val="0"/>
              </a:spcBef>
              <a:spcAft>
                <a:spcPts val="0"/>
              </a:spcAft>
              <a:buClr>
                <a:schemeClr val="dk1"/>
              </a:buClr>
              <a:buSzPts val="1200"/>
              <a:buFont typeface="Calibri"/>
              <a:buNone/>
            </a:pPr>
            <a:r>
              <a:rPr lang="en-US"/>
              <a:t>https://pearsonfarm.com/pages/storage-nutrition-facts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https://www.myplate.gov/eat-healthy/fruits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https://parleefarms.com/peach-ripe-eating/</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b="0" i="0">
                <a:solidFill>
                  <a:schemeClr val="dk1"/>
                </a:solidFill>
                <a:latin typeface="Calibri"/>
                <a:ea typeface="Calibri"/>
                <a:cs typeface="Calibri"/>
                <a:sym typeface="Calibri"/>
              </a:rPr>
              <a:t>https://www.fda.gov/food/new-nutrition-facts-label/how-understand-and-use-nutrition-facts-label</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https://www.healthline.com/nutrition/peach-fruit-benefits</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https://healthfully.com/238217-what-vitamins-do-peaches-have.html</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https://fdc.nal.usda.gov/fdc-app.html#/food-details/325430/nutrients</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https://www.healthline.com/nutrition/what-does-potassium-do</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https://www.indystar.com/story/news/history/retroindy/2018/04/20/how-peach-pits-helped-us-win-great-war/519938002/</a:t>
            </a:r>
            <a:endParaRPr/>
          </a:p>
          <a:p>
            <a:pPr marL="0" lvl="0" indent="0" algn="l" rtl="0">
              <a:lnSpc>
                <a:spcPct val="100000"/>
              </a:lnSpc>
              <a:spcBef>
                <a:spcPts val="0"/>
              </a:spcBef>
              <a:spcAft>
                <a:spcPts val="0"/>
              </a:spcAft>
              <a:buSzPts val="1400"/>
              <a:buNone/>
            </a:pPr>
            <a:endParaRPr/>
          </a:p>
        </p:txBody>
      </p:sp>
      <p:sp>
        <p:nvSpPr>
          <p:cNvPr id="349" name="Google Shape;3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Info from: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https://homeguides.sfgate.com/peaches-flower-63025.html</a:t>
            </a:r>
            <a:endParaRPr/>
          </a:p>
          <a:p>
            <a:pPr marL="0" marR="0" lvl="0" indent="0" algn="l" rtl="0">
              <a:lnSpc>
                <a:spcPct val="100000"/>
              </a:lnSpc>
              <a:spcBef>
                <a:spcPts val="0"/>
              </a:spcBef>
              <a:spcAft>
                <a:spcPts val="0"/>
              </a:spcAft>
              <a:buClr>
                <a:schemeClr val="dk1"/>
              </a:buClr>
              <a:buSzPts val="1200"/>
              <a:buFont typeface="Calibri"/>
              <a:buNone/>
            </a:pPr>
            <a:r>
              <a:rPr lang="en-US"/>
              <a:t>https://www.canr.msu.edu/news/peaches_and_the_science_behind_them</a:t>
            </a:r>
            <a:endParaRPr/>
          </a:p>
          <a:p>
            <a:pPr marL="0" marR="0" lvl="0" indent="0" algn="l" rtl="0">
              <a:lnSpc>
                <a:spcPct val="100000"/>
              </a:lnSpc>
              <a:spcBef>
                <a:spcPts val="0"/>
              </a:spcBef>
              <a:spcAft>
                <a:spcPts val="0"/>
              </a:spcAft>
              <a:buClr>
                <a:schemeClr val="dk1"/>
              </a:buClr>
              <a:buSzPts val="1200"/>
              <a:buFont typeface="Calibri"/>
              <a:buNone/>
            </a:pPr>
            <a:r>
              <a:rPr lang="en-US"/>
              <a:t>https://www.froghollow.com/blogs/news/the-history-of-peaches-frog-hollow-farm-1</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https://www.goodfruit.com/digging-back-into-peach-history/</a:t>
            </a:r>
            <a:endParaRPr/>
          </a:p>
          <a:p>
            <a:pPr marL="0" marR="0" lvl="0" indent="0" algn="l" rtl="0">
              <a:lnSpc>
                <a:spcPct val="100000"/>
              </a:lnSpc>
              <a:spcBef>
                <a:spcPts val="0"/>
              </a:spcBef>
              <a:spcAft>
                <a:spcPts val="0"/>
              </a:spcAft>
              <a:buClr>
                <a:schemeClr val="dk1"/>
              </a:buClr>
              <a:buSzPts val="1200"/>
              <a:buFont typeface="Calibri"/>
              <a:buNone/>
            </a:pPr>
            <a:r>
              <a:rPr lang="en-US"/>
              <a:t>https://greenupside.com/when-does-a-peach-tree-bear-fruit/</a:t>
            </a:r>
            <a:endParaRPr/>
          </a:p>
          <a:p>
            <a:pPr marL="0" marR="0" lvl="0" indent="0" algn="l" rtl="0">
              <a:lnSpc>
                <a:spcPct val="100000"/>
              </a:lnSpc>
              <a:spcBef>
                <a:spcPts val="0"/>
              </a:spcBef>
              <a:spcAft>
                <a:spcPts val="0"/>
              </a:spcAft>
              <a:buClr>
                <a:schemeClr val="dk1"/>
              </a:buClr>
              <a:buSzPts val="1200"/>
              <a:buFont typeface="Calibri"/>
              <a:buNone/>
            </a:pPr>
            <a:r>
              <a:rPr lang="en-US"/>
              <a:t>https://farmflavor.com/lifestyle/how-peaches-are-harvested-and-other-peach-fun-facts/</a:t>
            </a:r>
            <a:endParaRPr/>
          </a:p>
          <a:p>
            <a:pPr marL="0" marR="0" lvl="0" indent="0" algn="l" rtl="0">
              <a:lnSpc>
                <a:spcPct val="100000"/>
              </a:lnSpc>
              <a:spcBef>
                <a:spcPts val="0"/>
              </a:spcBef>
              <a:spcAft>
                <a:spcPts val="0"/>
              </a:spcAft>
              <a:buClr>
                <a:schemeClr val="dk1"/>
              </a:buClr>
              <a:buSzPts val="1200"/>
              <a:buFont typeface="Calibri"/>
              <a:buNone/>
            </a:pPr>
            <a:r>
              <a:rPr lang="en-US"/>
              <a:t>https://fruitguys.com/2013/08/ten-tasty-facts-you-probably-didnt-know-about-the-peach/</a:t>
            </a:r>
            <a:endParaRPr/>
          </a:p>
          <a:p>
            <a:pPr marL="0" marR="0" lvl="0" indent="0" algn="l" rtl="0">
              <a:lnSpc>
                <a:spcPct val="100000"/>
              </a:lnSpc>
              <a:spcBef>
                <a:spcPts val="0"/>
              </a:spcBef>
              <a:spcAft>
                <a:spcPts val="0"/>
              </a:spcAft>
              <a:buClr>
                <a:schemeClr val="dk1"/>
              </a:buClr>
              <a:buSzPts val="1200"/>
              <a:buFont typeface="Calibri"/>
              <a:buNone/>
            </a:pPr>
            <a:r>
              <a:rPr lang="en-US"/>
              <a:t>https://www.cafarmtrust.org/peaches-theyre-a-ca-thang/</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https://www.thenibble.com/reviews/main/fruits/peach-facts.asp</a:t>
            </a:r>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 https://www.theproducenerd.com/2016/07/peaches-from-harvest-to-packing/</a:t>
            </a:r>
            <a:endParaRPr/>
          </a:p>
          <a:p>
            <a:pPr marL="0" marR="0" lvl="0" indent="0" algn="l" rtl="0">
              <a:lnSpc>
                <a:spcPct val="100000"/>
              </a:lnSpc>
              <a:spcBef>
                <a:spcPts val="0"/>
              </a:spcBef>
              <a:spcAft>
                <a:spcPts val="0"/>
              </a:spcAft>
              <a:buClr>
                <a:schemeClr val="dk1"/>
              </a:buClr>
              <a:buSzPts val="1200"/>
              <a:buFont typeface="Calibri"/>
              <a:buNone/>
            </a:pPr>
            <a:r>
              <a:rPr lang="en-US"/>
              <a:t>https://pearsonfarm.com/pages/storage-nutrition-facts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https://www.myplate.gov/eat-healthy/fruits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https://parleefarms.com/peach-ripe-eating/</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b="0" i="0">
                <a:solidFill>
                  <a:schemeClr val="dk1"/>
                </a:solidFill>
                <a:latin typeface="Calibri"/>
                <a:ea typeface="Calibri"/>
                <a:cs typeface="Calibri"/>
                <a:sym typeface="Calibri"/>
              </a:rPr>
              <a:t>https://www.fda.gov/food/new-nutrition-facts-label/how-understand-and-use-nutrition-facts-label</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https://www.healthline.com/nutrition/peach-fruit-benefits</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https://healthfully.com/238217-what-vitamins-do-peaches-have.html</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https://fdc.nal.usda.gov/fdc-app.html#/food-details/325430/nutrients</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https://www.healthline.com/nutrition/what-does-potassium-do</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https://www.indystar.com/story/news/history/retroindy/2018/04/20/how-peach-pits-helped-us-win-great-war/519938002/</a:t>
            </a:r>
            <a:endParaRPr/>
          </a:p>
          <a:p>
            <a:pPr marL="0" lvl="0" indent="0" algn="l" rtl="0">
              <a:lnSpc>
                <a:spcPct val="100000"/>
              </a:lnSpc>
              <a:spcBef>
                <a:spcPts val="0"/>
              </a:spcBef>
              <a:spcAft>
                <a:spcPts val="0"/>
              </a:spcAft>
              <a:buSzPts val="1400"/>
              <a:buNone/>
            </a:pPr>
            <a:endParaRPr/>
          </a:p>
        </p:txBody>
      </p:sp>
      <p:sp>
        <p:nvSpPr>
          <p:cNvPr id="356" name="Google Shape;3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i="0">
                <a:solidFill>
                  <a:schemeClr val="dk1"/>
                </a:solidFill>
                <a:latin typeface="Calibri"/>
                <a:ea typeface="Calibri"/>
                <a:cs typeface="Calibri"/>
                <a:sym typeface="Calibri"/>
              </a:rPr>
              <a:t>https://www.fda.gov/food/new-nutrition-facts-label/how-understand-and-use-nutrition-facts-label</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https://www.healthline.com/nutrition/peach-fruit-benefits</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https://healthfully.com/238217-what-vitamins-do-peaches-have.html</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https://fdc.nal.usda.gov/fdc-app.html#/food-details/325430/nutrients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https://www.indystar.com/story/news/history/retroindy/2018/04/20/how-peach-pits-helped-us-win-great-war/519938002/</a:t>
            </a:r>
            <a:endParaRPr/>
          </a:p>
          <a:p>
            <a:pPr marL="0" lvl="0" indent="0" algn="l" rtl="0">
              <a:lnSpc>
                <a:spcPct val="100000"/>
              </a:lnSpc>
              <a:spcBef>
                <a:spcPts val="0"/>
              </a:spcBef>
              <a:spcAft>
                <a:spcPts val="0"/>
              </a:spcAft>
              <a:buSzPts val="1400"/>
              <a:buNone/>
            </a:pPr>
            <a:endParaRPr/>
          </a:p>
        </p:txBody>
      </p:sp>
      <p:sp>
        <p:nvSpPr>
          <p:cNvPr id="363" name="Google Shape;36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picture on the right is the peach tree prior to bearing fruits. (flowers are present before the fruit) </a:t>
            </a:r>
            <a:r>
              <a:rPr lang="en-US" b="1"/>
              <a:t>Picture Source: </a:t>
            </a:r>
            <a:r>
              <a:rPr lang="en-US" sz="1200" b="0" i="0" u="none" strike="noStrike" cap="none">
                <a:solidFill>
                  <a:srgbClr val="000000"/>
                </a:solidFill>
                <a:latin typeface="Calibri"/>
                <a:ea typeface="Calibri"/>
                <a:cs typeface="Calibri"/>
                <a:sym typeface="Calibri"/>
              </a:rPr>
              <a:t>https://plantsam.com/prunus-persica/ </a:t>
            </a:r>
            <a:endParaRPr/>
          </a:p>
          <a:p>
            <a:pPr marL="0" marR="0" lvl="0" indent="0" algn="l" rtl="0">
              <a:lnSpc>
                <a:spcPct val="100000"/>
              </a:lnSpc>
              <a:spcBef>
                <a:spcPts val="0"/>
              </a:spcBef>
              <a:spcAft>
                <a:spcPts val="0"/>
              </a:spcAft>
              <a:buClr>
                <a:schemeClr val="dk1"/>
              </a:buClr>
              <a:buSzPts val="1200"/>
              <a:buFont typeface="Calibri"/>
              <a:buNone/>
            </a:pPr>
            <a:r>
              <a:rPr lang="en-US"/>
              <a:t>https://homeguides.sfgate.com/peaches-flower-63025.html</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u="sng"/>
              <a:t>Family</a:t>
            </a:r>
            <a:r>
              <a:rPr lang="en-US"/>
              <a:t>: collection of plants that share characteristics; Plants that flower and fruit in similar ways are considered to be part of the same family. </a:t>
            </a:r>
            <a:endParaRPr/>
          </a:p>
          <a:p>
            <a:pPr marL="0" marR="0" lvl="0" indent="0" algn="l" rtl="0">
              <a:lnSpc>
                <a:spcPct val="100000"/>
              </a:lnSpc>
              <a:spcBef>
                <a:spcPts val="0"/>
              </a:spcBef>
              <a:spcAft>
                <a:spcPts val="0"/>
              </a:spcAft>
              <a:buClr>
                <a:schemeClr val="dk1"/>
              </a:buClr>
              <a:buSzPts val="1200"/>
              <a:buFont typeface="Calibri"/>
              <a:buNone/>
            </a:pPr>
            <a:r>
              <a:rPr lang="en-US" u="sng"/>
              <a:t>Subgroup</a:t>
            </a:r>
            <a:r>
              <a:rPr lang="en-US"/>
              <a:t>: a genre under the family, dividing them into smaller groups that share similar characteristics. </a:t>
            </a:r>
            <a:endParaRPr/>
          </a:p>
          <a:p>
            <a:pPr marL="0" marR="0" lvl="0" indent="0" algn="l" rtl="0">
              <a:lnSpc>
                <a:spcPct val="100000"/>
              </a:lnSpc>
              <a:spcBef>
                <a:spcPts val="0"/>
              </a:spcBef>
              <a:spcAft>
                <a:spcPts val="0"/>
              </a:spcAft>
              <a:buClr>
                <a:schemeClr val="dk1"/>
              </a:buClr>
              <a:buSzPts val="1200"/>
              <a:buFont typeface="Calibri"/>
              <a:buNone/>
            </a:pPr>
            <a:r>
              <a:rPr lang="en-US" u="sng"/>
              <a:t>Genus</a:t>
            </a:r>
            <a:r>
              <a:rPr lang="en-US"/>
              <a:t>: is the generic name, but not the species name. For example, Prunus is the generic name for stonefruit and Prunus persica is the specific scientific name for peach.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u="sng"/>
              <a:t>Botanica</a:t>
            </a:r>
            <a:r>
              <a:rPr lang="en-US"/>
              <a:t>l: the scientific name given to a particular plant species.</a:t>
            </a:r>
            <a:endParaRPr/>
          </a:p>
          <a:p>
            <a:pPr marL="0" marR="0" lvl="0" indent="0" algn="l" rtl="0">
              <a:lnSpc>
                <a:spcPct val="100000"/>
              </a:lnSpc>
              <a:spcBef>
                <a:spcPts val="0"/>
              </a:spcBef>
              <a:spcAft>
                <a:spcPts val="0"/>
              </a:spcAft>
              <a:buClr>
                <a:schemeClr val="dk1"/>
              </a:buClr>
              <a:buSzPts val="1200"/>
              <a:buFont typeface="Calibri"/>
              <a:buNone/>
            </a:pPr>
            <a:r>
              <a:rPr lang="en-US" u="sng"/>
              <a:t>Botany</a:t>
            </a:r>
            <a:r>
              <a:rPr lang="en-US"/>
              <a:t>: the scientific study of plants, including their physiology, structure, genetics, ecology, distribution, classification, and economic importance.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u="sng"/>
              <a:t>Drupe:</a:t>
            </a:r>
            <a:r>
              <a:rPr lang="en-US"/>
              <a:t> The botanical name for stone fruit</a:t>
            </a:r>
            <a:endParaRPr/>
          </a:p>
          <a:p>
            <a:pPr marL="0" marR="0" lvl="0" indent="0" algn="l" rtl="0">
              <a:lnSpc>
                <a:spcPct val="100000"/>
              </a:lnSpc>
              <a:spcBef>
                <a:spcPts val="0"/>
              </a:spcBef>
              <a:spcAft>
                <a:spcPts val="0"/>
              </a:spcAft>
              <a:buClr>
                <a:schemeClr val="dk1"/>
              </a:buClr>
              <a:buSzPts val="1200"/>
              <a:buFont typeface="Calibri"/>
              <a:buNone/>
            </a:pPr>
            <a:r>
              <a:rPr lang="en-US"/>
              <a:t>https://www.canr.msu.edu/news/peaches_and_the_science_behind_them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In Clingstone: the flesh of the fruit clings to the stone/pit VS the Freestone: the flesh is easily removed/falls off (does not cling) from stone/pit. </a:t>
            </a:r>
            <a:endParaRPr/>
          </a:p>
        </p:txBody>
      </p:sp>
      <p:sp>
        <p:nvSpPr>
          <p:cNvPr id="164" name="Google Shape;16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https://www.froghollow.com/blogs/news/the-history-of-peaches-frog-hollow-farm-1</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https://www.goodfruit.com/digging-back-into-peach-history/</a:t>
            </a:r>
            <a:endParaRPr/>
          </a:p>
          <a:p>
            <a:pPr marL="0" lvl="0" indent="0" algn="l" rtl="0">
              <a:lnSpc>
                <a:spcPct val="100000"/>
              </a:lnSpc>
              <a:spcBef>
                <a:spcPts val="0"/>
              </a:spcBef>
              <a:spcAft>
                <a:spcPts val="0"/>
              </a:spcAft>
              <a:buSzPts val="1400"/>
              <a:buNone/>
            </a:pPr>
            <a:r>
              <a:rPr lang="en-US" b="1"/>
              <a:t>How did the peach pit shown above evolve as it was cultivated from the wild?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https://www.canr.msu.edu/news/peaches_and_the_science_behind_them</a:t>
            </a:r>
            <a:endParaRPr/>
          </a:p>
          <a:p>
            <a:pPr marL="0" lvl="0" indent="0" algn="l" rtl="0">
              <a:lnSpc>
                <a:spcPct val="100000"/>
              </a:lnSpc>
              <a:spcBef>
                <a:spcPts val="0"/>
              </a:spcBef>
              <a:spcAft>
                <a:spcPts val="0"/>
              </a:spcAft>
              <a:buSzPts val="1400"/>
              <a:buNone/>
            </a:pPr>
            <a:r>
              <a:rPr lang="en-US" b="1" i="0"/>
              <a:t>The Romans thought peaches originated from Persia hence it’s botanical name </a:t>
            </a:r>
            <a:r>
              <a:rPr lang="en-US" b="1" i="1"/>
              <a:t>Prunus persica</a:t>
            </a:r>
            <a:r>
              <a:rPr lang="en-US" b="1" i="0"/>
              <a:t>.</a:t>
            </a:r>
            <a:endParaRPr/>
          </a:p>
          <a:p>
            <a:pPr marL="0" lvl="0" indent="0" algn="l" rtl="0">
              <a:lnSpc>
                <a:spcPct val="100000"/>
              </a:lnSpc>
              <a:spcBef>
                <a:spcPts val="0"/>
              </a:spcBef>
              <a:spcAft>
                <a:spcPts val="0"/>
              </a:spcAft>
              <a:buSzPts val="1400"/>
              <a:buNone/>
            </a:pPr>
            <a:endParaRPr b="0" i="0">
              <a:solidFill>
                <a:srgbClr val="444444"/>
              </a:solidFill>
              <a:latin typeface="Arial"/>
              <a:ea typeface="Arial"/>
              <a:cs typeface="Arial"/>
              <a:sym typeface="Arial"/>
            </a:endParaRPr>
          </a:p>
          <a:p>
            <a:pPr marL="0" lvl="0" indent="0" algn="l" rtl="0">
              <a:lnSpc>
                <a:spcPct val="100000"/>
              </a:lnSpc>
              <a:spcBef>
                <a:spcPts val="0"/>
              </a:spcBef>
              <a:spcAft>
                <a:spcPts val="0"/>
              </a:spcAft>
              <a:buSzPts val="1400"/>
              <a:buNone/>
            </a:pPr>
            <a:r>
              <a:rPr lang="en-US" b="0" i="0">
                <a:solidFill>
                  <a:srgbClr val="444444"/>
                </a:solidFill>
                <a:latin typeface="Arial"/>
                <a:ea typeface="Arial"/>
                <a:cs typeface="Arial"/>
                <a:sym typeface="Arial"/>
              </a:rPr>
              <a:t>Spain + France were part of Greek &amp; Roman society</a:t>
            </a:r>
            <a:endParaRPr/>
          </a:p>
          <a:p>
            <a:pPr marL="0" lvl="0" indent="0" algn="l" rtl="0">
              <a:lnSpc>
                <a:spcPct val="100000"/>
              </a:lnSpc>
              <a:spcBef>
                <a:spcPts val="0"/>
              </a:spcBef>
              <a:spcAft>
                <a:spcPts val="0"/>
              </a:spcAft>
              <a:buSzPts val="1400"/>
              <a:buNone/>
            </a:pPr>
            <a:endParaRPr b="0" i="0">
              <a:solidFill>
                <a:srgbClr val="444444"/>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PT Sans"/>
              <a:buNone/>
            </a:pPr>
            <a:r>
              <a:rPr lang="en-US" b="1" i="0">
                <a:solidFill>
                  <a:srgbClr val="222222"/>
                </a:solidFill>
                <a:latin typeface="PT Sans"/>
                <a:ea typeface="PT Sans"/>
                <a:cs typeface="PT Sans"/>
                <a:sym typeface="PT Sans"/>
              </a:rPr>
              <a:t>China is still the number one producer of peaches in the world</a:t>
            </a:r>
            <a:endParaRPr/>
          </a:p>
          <a:p>
            <a:pPr marL="0" marR="0" lvl="0" indent="0" algn="l" rtl="0">
              <a:lnSpc>
                <a:spcPct val="100000"/>
              </a:lnSpc>
              <a:spcBef>
                <a:spcPts val="0"/>
              </a:spcBef>
              <a:spcAft>
                <a:spcPts val="0"/>
              </a:spcAft>
              <a:buClr>
                <a:srgbClr val="444444"/>
              </a:buClr>
              <a:buSzPts val="1200"/>
              <a:buFont typeface="Arial"/>
              <a:buNone/>
            </a:pPr>
            <a:r>
              <a:rPr lang="en-US" b="0" i="0">
                <a:solidFill>
                  <a:srgbClr val="444444"/>
                </a:solidFill>
                <a:latin typeface="Arial"/>
                <a:ea typeface="Arial"/>
                <a:cs typeface="Arial"/>
                <a:sym typeface="Arial"/>
              </a:rPr>
              <a:t>https://fruitguys.com/2013/08/ten-tasty-facts-you-probably-didnt-know-about-the-peach/</a:t>
            </a:r>
            <a:endParaRPr/>
          </a:p>
          <a:p>
            <a:pPr marL="0" lvl="0" indent="0" algn="l" rtl="0">
              <a:lnSpc>
                <a:spcPct val="100000"/>
              </a:lnSpc>
              <a:spcBef>
                <a:spcPts val="0"/>
              </a:spcBef>
              <a:spcAft>
                <a:spcPts val="0"/>
              </a:spcAft>
              <a:buSzPts val="1400"/>
              <a:buNone/>
            </a:pPr>
            <a:endParaRPr b="1" i="0">
              <a:solidFill>
                <a:srgbClr val="222222"/>
              </a:solidFill>
              <a:latin typeface="PT Sans"/>
              <a:ea typeface="PT Sans"/>
              <a:cs typeface="PT Sans"/>
              <a:sym typeface="PT Sans"/>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8" name="Google Shape;17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Grown throughout warmer temperature regions of both the north and south hemispheres. </a:t>
            </a:r>
            <a:endParaRPr/>
          </a:p>
          <a:p>
            <a:pPr marL="0" lvl="0" indent="0" algn="l" rtl="0">
              <a:lnSpc>
                <a:spcPct val="100000"/>
              </a:lnSpc>
              <a:spcBef>
                <a:spcPts val="0"/>
              </a:spcBef>
              <a:spcAft>
                <a:spcPts val="0"/>
              </a:spcAft>
              <a:buSzPts val="1400"/>
              <a:buNone/>
            </a:pPr>
            <a:r>
              <a:rPr lang="en-US"/>
              <a:t>https://homeguides.sfgate.com/peaches-flower-63025.html</a:t>
            </a:r>
            <a:endParaRPr/>
          </a:p>
          <a:p>
            <a:pPr marL="0" lvl="0" indent="0" algn="l" rtl="0">
              <a:lnSpc>
                <a:spcPct val="100000"/>
              </a:lnSpc>
              <a:spcBef>
                <a:spcPts val="0"/>
              </a:spcBef>
              <a:spcAft>
                <a:spcPts val="0"/>
              </a:spcAft>
              <a:buSzPts val="1400"/>
              <a:buNone/>
            </a:pPr>
            <a:r>
              <a:rPr lang="en-US"/>
              <a:t>https://greenupside.com/when-does-a-peach-tree-bear-fruit/</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Most peach trees will need 2 to 4 years before they grow to maturity and start producing fruit. Dwarf varieties may start producing fruit 1 year sooner than standard size peach trees.</a:t>
            </a:r>
            <a:endParaRPr/>
          </a:p>
          <a:p>
            <a:pPr marL="0" lvl="0" indent="0" algn="l" rtl="0">
              <a:lnSpc>
                <a:spcPct val="100000"/>
              </a:lnSpc>
              <a:spcBef>
                <a:spcPts val="0"/>
              </a:spcBef>
              <a:spcAft>
                <a:spcPts val="0"/>
              </a:spcAft>
              <a:buSzPts val="1400"/>
              <a:buNone/>
            </a:pPr>
            <a:r>
              <a:rPr lang="en-US"/>
              <a:t>https://farmflavor.com/lifestyle/how-peaches-are-harvested-and-other-peach-fun-facts/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89" name="Google Shape;18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https://fruitguys.com/2013/08/ten-tasty-facts-you-probably-didnt-know-about-the-peach/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https://www.cafarmtrust.org/peaches-theyre-a-ca-thang/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https://www.thenibble.com/reviews/main/fruits/peach-facts.asp</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California produces more than 50% of the peaches in the United States (and grows 175 different varieties)</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a:solidFill>
                  <a:srgbClr val="BB7265"/>
                </a:solidFill>
                <a:latin typeface="Calibri"/>
                <a:ea typeface="Calibri"/>
                <a:cs typeface="Calibri"/>
                <a:sym typeface="Calibri"/>
              </a:rPr>
              <a:t>Season: April to October </a:t>
            </a:r>
            <a:r>
              <a:rPr lang="en-US" sz="1200" b="0" i="0">
                <a:solidFill>
                  <a:schemeClr val="dk1"/>
                </a:solidFill>
                <a:latin typeface="Calibri"/>
                <a:ea typeface="Calibri"/>
                <a:cs typeface="Calibri"/>
                <a:sym typeface="Calibri"/>
              </a:rPr>
              <a:t>https://www.theproducenerd.com/2016/07/peaches-from-harvest-to-packing/</a:t>
            </a:r>
            <a:endParaRPr sz="1200" b="0" i="0">
              <a:solidFill>
                <a:schemeClr val="dk1"/>
              </a:solidFill>
              <a:latin typeface="Calibri"/>
              <a:ea typeface="Calibri"/>
              <a:cs typeface="Calibri"/>
              <a:sym typeface="Calibri"/>
            </a:endParaRPr>
          </a:p>
        </p:txBody>
      </p:sp>
      <p:sp>
        <p:nvSpPr>
          <p:cNvPr id="199" name="Google Shape;1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sgs.us.com </a:t>
            </a:r>
            <a:endParaRPr/>
          </a:p>
          <a:p>
            <a:pPr marL="0" lvl="0" indent="0" algn="l" rtl="0">
              <a:lnSpc>
                <a:spcPct val="100000"/>
              </a:lnSpc>
              <a:spcBef>
                <a:spcPts val="0"/>
              </a:spcBef>
              <a:spcAft>
                <a:spcPts val="0"/>
              </a:spcAft>
              <a:buSzPts val="1400"/>
              <a:buNone/>
            </a:pPr>
            <a:r>
              <a:rPr lang="en-US"/>
              <a:t>{website does not work on office web browser but works on phone browser}</a:t>
            </a:r>
            <a:endParaRPr/>
          </a:p>
          <a:p>
            <a:pPr marL="0" lvl="0" indent="0" algn="l" rtl="0">
              <a:lnSpc>
                <a:spcPct val="100000"/>
              </a:lnSpc>
              <a:spcBef>
                <a:spcPts val="0"/>
              </a:spcBef>
              <a:spcAft>
                <a:spcPts val="0"/>
              </a:spcAft>
              <a:buSzPts val="1400"/>
              <a:buNone/>
            </a:pPr>
            <a:r>
              <a:rPr lang="en-US"/>
              <a:t>“Great Taste Delivered Well” is their motto. Their strategy in delivering the most flavorful eating experience to valued customers each and every time they pick their fruit is to wait until it's in its best condition before it is harvested.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https://www.generalproduce.com/sustainability/locally/growers/944-sgs</a:t>
            </a:r>
            <a:endParaRPr/>
          </a:p>
        </p:txBody>
      </p:sp>
      <p:sp>
        <p:nvSpPr>
          <p:cNvPr id="208" name="Google Shape;2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https://farmflavor.com/lifestyle/how-peaches-are-harvested-and-other-peach-fun-facts/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Peaches are picked by hand from the trees.</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The peaches are immediately rinsed in cold water to stop any further ripening. They are run through hydro-cooler, essentially an ice-water bath that lowers the temperature of the peach to delay the ripening process so the fruit won’t be overripe when it reaches the consumer.</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The next day, they are cleaned, defuzzed and sent through graders that remove leaves and cull the least desirable fruit. The remaining peaches are sorted by an electric sizer.</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Finally, they are packed and shipped in refrigerated trucks to arrive in retail stores often within three days of picking.</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https://www.theproducenerd.com/2016/07/peaches-from-harvest-to-packing/</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Pic: </a:t>
            </a:r>
            <a:r>
              <a:rPr lang="en-US" sz="1200" b="0" i="0">
                <a:solidFill>
                  <a:schemeClr val="dk1"/>
                </a:solidFill>
                <a:latin typeface="Calibri"/>
                <a:ea typeface="Calibri"/>
                <a:cs typeface="Calibri"/>
                <a:sym typeface="Calibri"/>
              </a:rPr>
              <a:t>http://www.idletheorybus.com/</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p:txBody>
      </p:sp>
      <p:sp>
        <p:nvSpPr>
          <p:cNvPr id="224" name="Google Shape;22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https://pearsonfarm.com/pages/storage-nutrition-facts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https://www.cookinglight.com/food/in-season/peach-recipes   </a:t>
            </a:r>
            <a:r>
              <a:rPr lang="en-US" b="1"/>
              <a:t>{pics}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i="0">
                <a:solidFill>
                  <a:srgbClr val="231F20"/>
                </a:solidFill>
                <a:latin typeface="Proxima Nova"/>
                <a:ea typeface="Proxima Nova"/>
                <a:cs typeface="Proxima Nova"/>
                <a:sym typeface="Proxima Nova"/>
              </a:rPr>
              <a:t>They can be eaten raw, baked, grilled, broiled, or sautéed and are easily incorporated into warm or cold dishes alike.</a:t>
            </a:r>
            <a:endParaRPr/>
          </a:p>
        </p:txBody>
      </p:sp>
      <p:sp>
        <p:nvSpPr>
          <p:cNvPr id="249" name="Google Shape;2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https://www.myplate.gov/eat-healthy/fruits</a:t>
            </a:r>
            <a:endParaRPr/>
          </a:p>
          <a:p>
            <a:pPr marL="0" lvl="0" indent="0" algn="l" rtl="0">
              <a:lnSpc>
                <a:spcPct val="100000"/>
              </a:lnSpc>
              <a:spcBef>
                <a:spcPts val="0"/>
              </a:spcBef>
              <a:spcAft>
                <a:spcPts val="0"/>
              </a:spcAft>
              <a:buSzPts val="1400"/>
              <a:buNone/>
            </a:pPr>
            <a:endParaRPr/>
          </a:p>
        </p:txBody>
      </p:sp>
      <p:sp>
        <p:nvSpPr>
          <p:cNvPr id="268" name="Google Shape;26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0"/>
        <p:cNvGrpSpPr/>
        <p:nvPr/>
      </p:nvGrpSpPr>
      <p:grpSpPr>
        <a:xfrm>
          <a:off x="0" y="0"/>
          <a:ext cx="0" cy="0"/>
          <a:chOff x="0" y="0"/>
          <a:chExt cx="0" cy="0"/>
        </a:xfrm>
      </p:grpSpPr>
      <p:grpSp>
        <p:nvGrpSpPr>
          <p:cNvPr id="21" name="Google Shape;21;p19"/>
          <p:cNvGrpSpPr/>
          <p:nvPr/>
        </p:nvGrpSpPr>
        <p:grpSpPr>
          <a:xfrm>
            <a:off x="-16934" y="0"/>
            <a:ext cx="12231160" cy="6856214"/>
            <a:chOff x="-16934" y="0"/>
            <a:chExt cx="12231160" cy="6856214"/>
          </a:xfrm>
        </p:grpSpPr>
        <p:pic>
          <p:nvPicPr>
            <p:cNvPr id="22" name="Google Shape;22;p19" descr="HD-PanelTitleR1.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23" name="Google Shape;23;p19"/>
            <p:cNvSpPr/>
            <p:nvPr/>
          </p:nvSpPr>
          <p:spPr>
            <a:xfrm>
              <a:off x="2328332" y="1540931"/>
              <a:ext cx="7543802" cy="3835401"/>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 name="Google Shape;24;p19" descr="HDRibbonTitle-UniformTrim.png"/>
            <p:cNvPicPr preferRelativeResize="0"/>
            <p:nvPr/>
          </p:nvPicPr>
          <p:blipFill rotWithShape="1">
            <a:blip r:embed="rId3">
              <a:alphaModFix/>
            </a:blip>
            <a:srcRect/>
            <a:stretch/>
          </p:blipFill>
          <p:spPr>
            <a:xfrm>
              <a:off x="-16934" y="3147609"/>
              <a:ext cx="2478024" cy="612648"/>
            </a:xfrm>
            <a:prstGeom prst="rect">
              <a:avLst/>
            </a:prstGeom>
            <a:noFill/>
            <a:ln>
              <a:noFill/>
            </a:ln>
          </p:spPr>
        </p:pic>
        <p:pic>
          <p:nvPicPr>
            <p:cNvPr id="25" name="Google Shape;25;p19" descr="HDRibbonTitle-UniformTrim.png"/>
            <p:cNvPicPr preferRelativeResize="0"/>
            <p:nvPr/>
          </p:nvPicPr>
          <p:blipFill rotWithShape="1">
            <a:blip r:embed="rId3">
              <a:alphaModFix/>
            </a:blip>
            <a:srcRect/>
            <a:stretch/>
          </p:blipFill>
          <p:spPr>
            <a:xfrm>
              <a:off x="9736202" y="3147609"/>
              <a:ext cx="2478024" cy="612648"/>
            </a:xfrm>
            <a:prstGeom prst="rect">
              <a:avLst/>
            </a:prstGeom>
            <a:noFill/>
            <a:ln>
              <a:noFill/>
            </a:ln>
          </p:spPr>
        </p:pic>
      </p:grpSp>
      <p:sp>
        <p:nvSpPr>
          <p:cNvPr id="26" name="Google Shape;26;p19"/>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rgbClr val="262626"/>
              </a:buClr>
              <a:buSzPts val="5400"/>
              <a:buFont typeface="Garamond"/>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20"/>
              </a:spcBef>
              <a:spcAft>
                <a:spcPts val="0"/>
              </a:spcAft>
              <a:buSzPts val="2415"/>
              <a:buNone/>
              <a:defRPr sz="2100">
                <a:solidFill>
                  <a:schemeClr val="dk1"/>
                </a:solidFill>
              </a:defRPr>
            </a:lvl1pPr>
            <a:lvl2pPr lvl="1" algn="ctr">
              <a:lnSpc>
                <a:spcPct val="100000"/>
              </a:lnSpc>
              <a:spcBef>
                <a:spcPts val="600"/>
              </a:spcBef>
              <a:spcAft>
                <a:spcPts val="0"/>
              </a:spcAft>
              <a:buSzPts val="2300"/>
              <a:buNone/>
              <a:defRPr>
                <a:solidFill>
                  <a:srgbClr val="888888"/>
                </a:solidFill>
              </a:defRPr>
            </a:lvl2pPr>
            <a:lvl3pPr lvl="2" algn="ctr">
              <a:lnSpc>
                <a:spcPct val="100000"/>
              </a:lnSpc>
              <a:spcBef>
                <a:spcPts val="600"/>
              </a:spcBef>
              <a:spcAft>
                <a:spcPts val="0"/>
              </a:spcAft>
              <a:buSzPts val="2070"/>
              <a:buNone/>
              <a:defRPr>
                <a:solidFill>
                  <a:srgbClr val="888888"/>
                </a:solidFill>
              </a:defRPr>
            </a:lvl3pPr>
            <a:lvl4pPr lvl="3" algn="ctr">
              <a:lnSpc>
                <a:spcPct val="100000"/>
              </a:lnSpc>
              <a:spcBef>
                <a:spcPts val="600"/>
              </a:spcBef>
              <a:spcAft>
                <a:spcPts val="0"/>
              </a:spcAft>
              <a:buSzPts val="1840"/>
              <a:buNone/>
              <a:defRPr>
                <a:solidFill>
                  <a:srgbClr val="888888"/>
                </a:solidFill>
              </a:defRPr>
            </a:lvl4pPr>
            <a:lvl5pPr lvl="4" algn="ctr">
              <a:lnSpc>
                <a:spcPct val="100000"/>
              </a:lnSpc>
              <a:spcBef>
                <a:spcPts val="600"/>
              </a:spcBef>
              <a:spcAft>
                <a:spcPts val="0"/>
              </a:spcAft>
              <a:buSzPts val="1610"/>
              <a:buNone/>
              <a:defRPr>
                <a:solidFill>
                  <a:srgbClr val="888888"/>
                </a:solidFill>
              </a:defRPr>
            </a:lvl5pPr>
            <a:lvl6pPr lvl="5" algn="ctr">
              <a:lnSpc>
                <a:spcPct val="100000"/>
              </a:lnSpc>
              <a:spcBef>
                <a:spcPts val="600"/>
              </a:spcBef>
              <a:spcAft>
                <a:spcPts val="0"/>
              </a:spcAft>
              <a:buSzPts val="1610"/>
              <a:buNone/>
              <a:defRPr>
                <a:solidFill>
                  <a:srgbClr val="888888"/>
                </a:solidFill>
              </a:defRPr>
            </a:lvl6pPr>
            <a:lvl7pPr lvl="6" algn="ctr">
              <a:lnSpc>
                <a:spcPct val="100000"/>
              </a:lnSpc>
              <a:spcBef>
                <a:spcPts val="600"/>
              </a:spcBef>
              <a:spcAft>
                <a:spcPts val="0"/>
              </a:spcAft>
              <a:buSzPts val="1610"/>
              <a:buNone/>
              <a:defRPr>
                <a:solidFill>
                  <a:srgbClr val="888888"/>
                </a:solidFill>
              </a:defRPr>
            </a:lvl7pPr>
            <a:lvl8pPr lvl="7" algn="ctr">
              <a:lnSpc>
                <a:spcPct val="100000"/>
              </a:lnSpc>
              <a:spcBef>
                <a:spcPts val="600"/>
              </a:spcBef>
              <a:spcAft>
                <a:spcPts val="0"/>
              </a:spcAft>
              <a:buSzPts val="1610"/>
              <a:buNone/>
              <a:defRPr>
                <a:solidFill>
                  <a:srgbClr val="888888"/>
                </a:solidFill>
              </a:defRPr>
            </a:lvl8pPr>
            <a:lvl9pPr lvl="8" algn="ctr">
              <a:lnSpc>
                <a:spcPct val="100000"/>
              </a:lnSpc>
              <a:spcBef>
                <a:spcPts val="600"/>
              </a:spcBef>
              <a:spcAft>
                <a:spcPts val="600"/>
              </a:spcAft>
              <a:buSzPts val="1610"/>
              <a:buNone/>
              <a:defRPr>
                <a:solidFill>
                  <a:srgbClr val="888888"/>
                </a:solidFill>
              </a:defRPr>
            </a:lvl9pPr>
          </a:lstStyle>
          <a:p>
            <a:endParaRPr/>
          </a:p>
        </p:txBody>
      </p:sp>
      <p:sp>
        <p:nvSpPr>
          <p:cNvPr id="28" name="Google Shape;28;p19"/>
          <p:cNvSpPr txBox="1">
            <a:spLocks noGrp="1"/>
          </p:cNvSpPr>
          <p:nvPr>
            <p:ph type="dt" idx="10"/>
          </p:nvPr>
        </p:nvSpPr>
        <p:spPr>
          <a:xfrm>
            <a:off x="7983232" y="5037663"/>
            <a:ext cx="897467"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2692397" y="5037663"/>
            <a:ext cx="5214635"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956900" y="5037663"/>
            <a:ext cx="55116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19"/>
          <p:cNvCxnSpPr/>
          <p:nvPr/>
        </p:nvCxnSpPr>
        <p:spPr>
          <a:xfrm>
            <a:off x="2692399" y="3522131"/>
            <a:ext cx="681566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9"/>
        <p:cNvGrpSpPr/>
        <p:nvPr/>
      </p:nvGrpSpPr>
      <p:grpSpPr>
        <a:xfrm>
          <a:off x="0" y="0"/>
          <a:ext cx="0" cy="0"/>
          <a:chOff x="0" y="0"/>
          <a:chExt cx="0" cy="0"/>
        </a:xfrm>
      </p:grpSpPr>
      <p:sp>
        <p:nvSpPr>
          <p:cNvPr id="90" name="Google Shape;90;p28"/>
          <p:cNvSpPr txBox="1">
            <a:spLocks noGrp="1"/>
          </p:cNvSpPr>
          <p:nvPr>
            <p:ph type="title"/>
          </p:nvPr>
        </p:nvSpPr>
        <p:spPr>
          <a:xfrm>
            <a:off x="1295401" y="4815415"/>
            <a:ext cx="9609666" cy="56673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262626"/>
              </a:buClr>
              <a:buSzPts val="2400"/>
              <a:buFont typeface="Garamond"/>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8"/>
          <p:cNvSpPr>
            <a:spLocks noGrp="1"/>
          </p:cNvSpPr>
          <p:nvPr>
            <p:ph type="pic" idx="2"/>
          </p:nvPr>
        </p:nvSpPr>
        <p:spPr>
          <a:xfrm>
            <a:off x="1041427" y="1041399"/>
            <a:ext cx="10105972" cy="3335869"/>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92" name="Google Shape;92;p28"/>
          <p:cNvSpPr txBox="1">
            <a:spLocks noGrp="1"/>
          </p:cNvSpPr>
          <p:nvPr>
            <p:ph type="body" idx="1"/>
          </p:nvPr>
        </p:nvSpPr>
        <p:spPr>
          <a:xfrm>
            <a:off x="1295401" y="5382153"/>
            <a:ext cx="9609666" cy="49371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280"/>
              </a:spcBef>
              <a:spcAft>
                <a:spcPts val="0"/>
              </a:spcAft>
              <a:buSzPts val="1610"/>
              <a:buNone/>
              <a:defRPr sz="1400"/>
            </a:lvl1pPr>
            <a:lvl2pPr marL="914400" lvl="1" indent="-228600" algn="l">
              <a:lnSpc>
                <a:spcPct val="100000"/>
              </a:lnSpc>
              <a:spcBef>
                <a:spcPts val="600"/>
              </a:spcBef>
              <a:spcAft>
                <a:spcPts val="0"/>
              </a:spcAft>
              <a:buSzPts val="1380"/>
              <a:buNone/>
              <a:defRPr sz="1200"/>
            </a:lvl2pPr>
            <a:lvl3pPr marL="1371600" lvl="2" indent="-228600" algn="l">
              <a:lnSpc>
                <a:spcPct val="100000"/>
              </a:lnSpc>
              <a:spcBef>
                <a:spcPts val="600"/>
              </a:spcBef>
              <a:spcAft>
                <a:spcPts val="0"/>
              </a:spcAft>
              <a:buSzPts val="1150"/>
              <a:buNone/>
              <a:defRPr sz="1000"/>
            </a:lvl3pPr>
            <a:lvl4pPr marL="1828800" lvl="3" indent="-228600" algn="l">
              <a:lnSpc>
                <a:spcPct val="100000"/>
              </a:lnSpc>
              <a:spcBef>
                <a:spcPts val="600"/>
              </a:spcBef>
              <a:spcAft>
                <a:spcPts val="0"/>
              </a:spcAft>
              <a:buSzPts val="1035"/>
              <a:buNone/>
              <a:defRPr sz="900"/>
            </a:lvl4pPr>
            <a:lvl5pPr marL="2286000" lvl="4" indent="-228600" algn="l">
              <a:lnSpc>
                <a:spcPct val="100000"/>
              </a:lnSpc>
              <a:spcBef>
                <a:spcPts val="600"/>
              </a:spcBef>
              <a:spcAft>
                <a:spcPts val="0"/>
              </a:spcAft>
              <a:buSzPts val="1035"/>
              <a:buNone/>
              <a:defRPr sz="900"/>
            </a:lvl5pPr>
            <a:lvl6pPr marL="2743200" lvl="5" indent="-228600" algn="l">
              <a:lnSpc>
                <a:spcPct val="100000"/>
              </a:lnSpc>
              <a:spcBef>
                <a:spcPts val="600"/>
              </a:spcBef>
              <a:spcAft>
                <a:spcPts val="0"/>
              </a:spcAft>
              <a:buSzPts val="1035"/>
              <a:buNone/>
              <a:defRPr sz="900"/>
            </a:lvl6pPr>
            <a:lvl7pPr marL="3200400" lvl="6" indent="-228600" algn="l">
              <a:lnSpc>
                <a:spcPct val="100000"/>
              </a:lnSpc>
              <a:spcBef>
                <a:spcPts val="600"/>
              </a:spcBef>
              <a:spcAft>
                <a:spcPts val="0"/>
              </a:spcAft>
              <a:buSzPts val="1035"/>
              <a:buNone/>
              <a:defRPr sz="900"/>
            </a:lvl7pPr>
            <a:lvl8pPr marL="3657600" lvl="7" indent="-228600" algn="l">
              <a:lnSpc>
                <a:spcPct val="100000"/>
              </a:lnSpc>
              <a:spcBef>
                <a:spcPts val="600"/>
              </a:spcBef>
              <a:spcAft>
                <a:spcPts val="0"/>
              </a:spcAft>
              <a:buSzPts val="1035"/>
              <a:buNone/>
              <a:defRPr sz="900"/>
            </a:lvl8pPr>
            <a:lvl9pPr marL="4114800" lvl="8" indent="-228600" algn="l">
              <a:lnSpc>
                <a:spcPct val="100000"/>
              </a:lnSpc>
              <a:spcBef>
                <a:spcPts val="600"/>
              </a:spcBef>
              <a:spcAft>
                <a:spcPts val="600"/>
              </a:spcAft>
              <a:buSzPts val="1035"/>
              <a:buNone/>
              <a:defRPr sz="900"/>
            </a:lvl9pPr>
          </a:lstStyle>
          <a:p>
            <a:endParaRPr/>
          </a:p>
        </p:txBody>
      </p:sp>
      <p:sp>
        <p:nvSpPr>
          <p:cNvPr id="93" name="Google Shape;93;p2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6"/>
        <p:cNvGrpSpPr/>
        <p:nvPr/>
      </p:nvGrpSpPr>
      <p:grpSpPr>
        <a:xfrm>
          <a:off x="0" y="0"/>
          <a:ext cx="0" cy="0"/>
          <a:chOff x="0" y="0"/>
          <a:chExt cx="0" cy="0"/>
        </a:xfrm>
      </p:grpSpPr>
      <p:sp>
        <p:nvSpPr>
          <p:cNvPr id="97" name="Google Shape;97;p29"/>
          <p:cNvSpPr txBox="1">
            <a:spLocks noGrp="1"/>
          </p:cNvSpPr>
          <p:nvPr>
            <p:ph type="title"/>
          </p:nvPr>
        </p:nvSpPr>
        <p:spPr>
          <a:xfrm>
            <a:off x="1303868" y="982132"/>
            <a:ext cx="9592732" cy="295486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3200"/>
              <a:buFont typeface="Garamond"/>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9"/>
          <p:cNvSpPr txBox="1">
            <a:spLocks noGrp="1"/>
          </p:cNvSpPr>
          <p:nvPr>
            <p:ph type="body" idx="1"/>
          </p:nvPr>
        </p:nvSpPr>
        <p:spPr>
          <a:xfrm>
            <a:off x="1303868" y="4343399"/>
            <a:ext cx="9592732" cy="153246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300"/>
              <a:buNone/>
              <a:defRPr sz="20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99" name="Google Shape;99;p2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102" name="Google Shape;102;p29"/>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3"/>
        <p:cNvGrpSpPr/>
        <p:nvPr/>
      </p:nvGrpSpPr>
      <p:grpSpPr>
        <a:xfrm>
          <a:off x="0" y="0"/>
          <a:ext cx="0" cy="0"/>
          <a:chOff x="0" y="0"/>
          <a:chExt cx="0" cy="0"/>
        </a:xfrm>
      </p:grpSpPr>
      <p:sp>
        <p:nvSpPr>
          <p:cNvPr id="104" name="Google Shape;104;p30"/>
          <p:cNvSpPr txBox="1">
            <a:spLocks noGrp="1"/>
          </p:cNvSpPr>
          <p:nvPr>
            <p:ph type="title"/>
          </p:nvPr>
        </p:nvSpPr>
        <p:spPr>
          <a:xfrm>
            <a:off x="1446213" y="982132"/>
            <a:ext cx="9296398" cy="237066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Garamond"/>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0"/>
          <p:cNvSpPr txBox="1">
            <a:spLocks noGrp="1"/>
          </p:cNvSpPr>
          <p:nvPr>
            <p:ph type="body" idx="1"/>
          </p:nvPr>
        </p:nvSpPr>
        <p:spPr>
          <a:xfrm>
            <a:off x="1674812" y="3352800"/>
            <a:ext cx="8839202" cy="584200"/>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400"/>
              </a:spcBef>
              <a:spcAft>
                <a:spcPts val="0"/>
              </a:spcAft>
              <a:buSzPts val="2300"/>
              <a:buFont typeface="Garamond"/>
              <a:buNone/>
              <a:defRPr sz="2000"/>
            </a:lvl1pPr>
            <a:lvl2pPr marL="914400" lvl="1" indent="-228600" algn="l">
              <a:lnSpc>
                <a:spcPct val="100000"/>
              </a:lnSpc>
              <a:spcBef>
                <a:spcPts val="600"/>
              </a:spcBef>
              <a:spcAft>
                <a:spcPts val="0"/>
              </a:spcAft>
              <a:buSzPts val="2300"/>
              <a:buFont typeface="Garamond"/>
              <a:buNone/>
              <a:defRPr/>
            </a:lvl2pPr>
            <a:lvl3pPr marL="1371600" lvl="2" indent="-228600" algn="l">
              <a:lnSpc>
                <a:spcPct val="100000"/>
              </a:lnSpc>
              <a:spcBef>
                <a:spcPts val="600"/>
              </a:spcBef>
              <a:spcAft>
                <a:spcPts val="0"/>
              </a:spcAft>
              <a:buSzPts val="2070"/>
              <a:buFont typeface="Garamond"/>
              <a:buNone/>
              <a:defRPr/>
            </a:lvl3pPr>
            <a:lvl4pPr marL="1828800" lvl="3" indent="-228600" algn="l">
              <a:lnSpc>
                <a:spcPct val="100000"/>
              </a:lnSpc>
              <a:spcBef>
                <a:spcPts val="600"/>
              </a:spcBef>
              <a:spcAft>
                <a:spcPts val="0"/>
              </a:spcAft>
              <a:buSzPts val="1840"/>
              <a:buFont typeface="Garamond"/>
              <a:buNone/>
              <a:defRPr/>
            </a:lvl4pPr>
            <a:lvl5pPr marL="2286000" lvl="4" indent="-228600" algn="l">
              <a:lnSpc>
                <a:spcPct val="100000"/>
              </a:lnSpc>
              <a:spcBef>
                <a:spcPts val="600"/>
              </a:spcBef>
              <a:spcAft>
                <a:spcPts val="0"/>
              </a:spcAft>
              <a:buSzPts val="1610"/>
              <a:buFont typeface="Garamond"/>
              <a:buNone/>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06" name="Google Shape;106;p30"/>
          <p:cNvSpPr txBox="1">
            <a:spLocks noGrp="1"/>
          </p:cNvSpPr>
          <p:nvPr>
            <p:ph type="body" idx="2"/>
          </p:nvPr>
        </p:nvSpPr>
        <p:spPr>
          <a:xfrm>
            <a:off x="1295401" y="4343399"/>
            <a:ext cx="9609666" cy="153246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300"/>
              <a:buNone/>
              <a:defRPr sz="20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07" name="Google Shape;107;p3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30"/>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Garamond"/>
                <a:ea typeface="Garamond"/>
                <a:cs typeface="Garamond"/>
                <a:sym typeface="Garamond"/>
              </a:rPr>
              <a:t>“</a:t>
            </a:r>
            <a:endParaRPr sz="1400" b="0" i="0" u="none" strike="noStrike" cap="none">
              <a:solidFill>
                <a:srgbClr val="000000"/>
              </a:solidFill>
              <a:latin typeface="Arial"/>
              <a:ea typeface="Arial"/>
              <a:cs typeface="Arial"/>
              <a:sym typeface="Arial"/>
            </a:endParaRPr>
          </a:p>
        </p:txBody>
      </p:sp>
      <p:sp>
        <p:nvSpPr>
          <p:cNvPr id="111" name="Google Shape;111;p30"/>
          <p:cNvSpPr txBox="1"/>
          <p:nvPr/>
        </p:nvSpPr>
        <p:spPr>
          <a:xfrm>
            <a:off x="10600267" y="2827870"/>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Garamond"/>
                <a:ea typeface="Garamond"/>
                <a:cs typeface="Garamond"/>
                <a:sym typeface="Garamond"/>
              </a:rPr>
              <a:t>”</a:t>
            </a:r>
            <a:endParaRPr sz="1400" b="0" i="0" u="none" strike="noStrike" cap="none">
              <a:solidFill>
                <a:srgbClr val="000000"/>
              </a:solidFill>
              <a:latin typeface="Arial"/>
              <a:ea typeface="Arial"/>
              <a:cs typeface="Arial"/>
              <a:sym typeface="Arial"/>
            </a:endParaRPr>
          </a:p>
        </p:txBody>
      </p:sp>
      <p:cxnSp>
        <p:nvCxnSpPr>
          <p:cNvPr id="112" name="Google Shape;112;p30"/>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3"/>
        <p:cNvGrpSpPr/>
        <p:nvPr/>
      </p:nvGrpSpPr>
      <p:grpSpPr>
        <a:xfrm>
          <a:off x="0" y="0"/>
          <a:ext cx="0" cy="0"/>
          <a:chOff x="0" y="0"/>
          <a:chExt cx="0" cy="0"/>
        </a:xfrm>
      </p:grpSpPr>
      <p:sp>
        <p:nvSpPr>
          <p:cNvPr id="114" name="Google Shape;114;p31"/>
          <p:cNvSpPr txBox="1">
            <a:spLocks noGrp="1"/>
          </p:cNvSpPr>
          <p:nvPr>
            <p:ph type="title"/>
          </p:nvPr>
        </p:nvSpPr>
        <p:spPr>
          <a:xfrm>
            <a:off x="1295402" y="3308581"/>
            <a:ext cx="9609668" cy="1468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62626"/>
              </a:buClr>
              <a:buSzPts val="3200"/>
              <a:buFont typeface="Garamond"/>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1"/>
          <p:cNvSpPr txBox="1">
            <a:spLocks noGrp="1"/>
          </p:cNvSpPr>
          <p:nvPr>
            <p:ph type="body" idx="1"/>
          </p:nvPr>
        </p:nvSpPr>
        <p:spPr>
          <a:xfrm>
            <a:off x="1295401" y="4777381"/>
            <a:ext cx="960966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00"/>
              </a:spcBef>
              <a:spcAft>
                <a:spcPts val="0"/>
              </a:spcAft>
              <a:buSzPts val="2300"/>
              <a:buNone/>
              <a:defRPr sz="20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16" name="Google Shape;116;p3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9"/>
        <p:cNvGrpSpPr/>
        <p:nvPr/>
      </p:nvGrpSpPr>
      <p:grpSpPr>
        <a:xfrm>
          <a:off x="0" y="0"/>
          <a:ext cx="0" cy="0"/>
          <a:chOff x="0" y="0"/>
          <a:chExt cx="0" cy="0"/>
        </a:xfrm>
      </p:grpSpPr>
      <p:sp>
        <p:nvSpPr>
          <p:cNvPr id="120" name="Google Shape;120;p32"/>
          <p:cNvSpPr txBox="1">
            <a:spLocks noGrp="1"/>
          </p:cNvSpPr>
          <p:nvPr>
            <p:ph type="title"/>
          </p:nvPr>
        </p:nvSpPr>
        <p:spPr>
          <a:xfrm>
            <a:off x="1446213" y="982132"/>
            <a:ext cx="9296398" cy="224366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Garamond"/>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2"/>
          <p:cNvSpPr txBox="1">
            <a:spLocks noGrp="1"/>
          </p:cNvSpPr>
          <p:nvPr>
            <p:ph type="body" idx="1"/>
          </p:nvPr>
        </p:nvSpPr>
        <p:spPr>
          <a:xfrm>
            <a:off x="1295401" y="3639312"/>
            <a:ext cx="9609668" cy="88696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SzPts val="2760"/>
              <a:buNone/>
              <a:defRPr sz="24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22" name="Google Shape;122;p32"/>
          <p:cNvSpPr txBox="1">
            <a:spLocks noGrp="1"/>
          </p:cNvSpPr>
          <p:nvPr>
            <p:ph type="body" idx="2"/>
          </p:nvPr>
        </p:nvSpPr>
        <p:spPr>
          <a:xfrm>
            <a:off x="1295401" y="4529667"/>
            <a:ext cx="9609668" cy="1346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2070"/>
              <a:buNone/>
              <a:defRPr sz="18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23" name="Google Shape;123;p3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32"/>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Garamond"/>
                <a:ea typeface="Garamond"/>
                <a:cs typeface="Garamond"/>
                <a:sym typeface="Garamond"/>
              </a:rPr>
              <a:t>“</a:t>
            </a:r>
            <a:endParaRPr sz="1400" b="0" i="0" u="none" strike="noStrike" cap="none">
              <a:solidFill>
                <a:srgbClr val="000000"/>
              </a:solidFill>
              <a:latin typeface="Arial"/>
              <a:ea typeface="Arial"/>
              <a:cs typeface="Arial"/>
              <a:sym typeface="Arial"/>
            </a:endParaRPr>
          </a:p>
        </p:txBody>
      </p:sp>
      <p:sp>
        <p:nvSpPr>
          <p:cNvPr id="127" name="Google Shape;127;p32"/>
          <p:cNvSpPr txBox="1"/>
          <p:nvPr/>
        </p:nvSpPr>
        <p:spPr>
          <a:xfrm>
            <a:off x="10600267" y="2599261"/>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Garamond"/>
                <a:ea typeface="Garamond"/>
                <a:cs typeface="Garamond"/>
                <a:sym typeface="Garamond"/>
              </a:rPr>
              <a:t>”</a:t>
            </a:r>
            <a:endParaRPr sz="1400" b="0" i="0" u="none" strike="noStrike" cap="none">
              <a:solidFill>
                <a:srgbClr val="000000"/>
              </a:solidFill>
              <a:latin typeface="Arial"/>
              <a:ea typeface="Arial"/>
              <a:cs typeface="Arial"/>
              <a:sym typeface="Arial"/>
            </a:endParaRPr>
          </a:p>
        </p:txBody>
      </p:sp>
      <p:cxnSp>
        <p:nvCxnSpPr>
          <p:cNvPr id="128" name="Google Shape;128;p32"/>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33"/>
          <p:cNvSpPr txBox="1">
            <a:spLocks noGrp="1"/>
          </p:cNvSpPr>
          <p:nvPr>
            <p:ph type="title"/>
          </p:nvPr>
        </p:nvSpPr>
        <p:spPr>
          <a:xfrm>
            <a:off x="1295401" y="982132"/>
            <a:ext cx="9609666" cy="224366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4400"/>
              <a:buFont typeface="Garamond"/>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3"/>
          <p:cNvSpPr txBox="1">
            <a:spLocks noGrp="1"/>
          </p:cNvSpPr>
          <p:nvPr>
            <p:ph type="body" idx="1"/>
          </p:nvPr>
        </p:nvSpPr>
        <p:spPr>
          <a:xfrm>
            <a:off x="1295401" y="3630168"/>
            <a:ext cx="9609668" cy="84124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SzPts val="3220"/>
              <a:buNone/>
              <a:defRPr sz="28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32" name="Google Shape;132;p33"/>
          <p:cNvSpPr txBox="1">
            <a:spLocks noGrp="1"/>
          </p:cNvSpPr>
          <p:nvPr>
            <p:ph type="body" idx="2"/>
          </p:nvPr>
        </p:nvSpPr>
        <p:spPr>
          <a:xfrm>
            <a:off x="1295400" y="4470399"/>
            <a:ext cx="9609670" cy="140546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2070"/>
              <a:buNone/>
              <a:defRPr sz="18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33" name="Google Shape;133;p3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3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p33"/>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3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4400"/>
              <a:buFont typeface="Garamon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4"/>
          <p:cNvSpPr txBox="1">
            <a:spLocks noGrp="1"/>
          </p:cNvSpPr>
          <p:nvPr>
            <p:ph type="body" idx="1"/>
          </p:nvPr>
        </p:nvSpPr>
        <p:spPr>
          <a:xfrm rot="5400000">
            <a:off x="4436531" y="-584198"/>
            <a:ext cx="3318936" cy="9601196"/>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40" name="Google Shape;140;p3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143" name="Google Shape;143;p34"/>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35"/>
          <p:cNvSpPr txBox="1">
            <a:spLocks noGrp="1"/>
          </p:cNvSpPr>
          <p:nvPr>
            <p:ph type="title"/>
          </p:nvPr>
        </p:nvSpPr>
        <p:spPr>
          <a:xfrm rot="5400000">
            <a:off x="7497936" y="2483551"/>
            <a:ext cx="4893735" cy="189089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35"/>
          <p:cNvSpPr txBox="1">
            <a:spLocks noGrp="1"/>
          </p:cNvSpPr>
          <p:nvPr>
            <p:ph type="body" idx="1"/>
          </p:nvPr>
        </p:nvSpPr>
        <p:spPr>
          <a:xfrm rot="5400000">
            <a:off x="2565043" y="-287513"/>
            <a:ext cx="4893734" cy="7433025"/>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47" name="Google Shape;147;p3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3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3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150" name="Google Shape;150;p35"/>
          <p:cNvCxnSpPr/>
          <p:nvPr/>
        </p:nvCxnSpPr>
        <p:spPr>
          <a:xfrm>
            <a:off x="8863890" y="990600"/>
            <a:ext cx="0" cy="487680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262626"/>
              </a:buClr>
              <a:buSzPts val="2800"/>
              <a:buFont typeface="Garamond"/>
              <a:buNone/>
              <a:defRPr sz="2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a:spLocks noGrp="1"/>
          </p:cNvSpPr>
          <p:nvPr>
            <p:ph type="pic" idx="2"/>
          </p:nvPr>
        </p:nvSpPr>
        <p:spPr>
          <a:xfrm>
            <a:off x="8094831"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35" name="Google Shape;35;p20"/>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60"/>
              </a:spcBef>
              <a:spcAft>
                <a:spcPts val="0"/>
              </a:spcAft>
              <a:buSzPts val="2070"/>
              <a:buNone/>
              <a:defRPr sz="1800"/>
            </a:lvl1pPr>
            <a:lvl2pPr marL="914400" lvl="1" indent="-228600" algn="l">
              <a:lnSpc>
                <a:spcPct val="100000"/>
              </a:lnSpc>
              <a:spcBef>
                <a:spcPts val="600"/>
              </a:spcBef>
              <a:spcAft>
                <a:spcPts val="0"/>
              </a:spcAft>
              <a:buSzPts val="1380"/>
              <a:buNone/>
              <a:defRPr sz="1200"/>
            </a:lvl2pPr>
            <a:lvl3pPr marL="1371600" lvl="2" indent="-228600" algn="l">
              <a:lnSpc>
                <a:spcPct val="100000"/>
              </a:lnSpc>
              <a:spcBef>
                <a:spcPts val="600"/>
              </a:spcBef>
              <a:spcAft>
                <a:spcPts val="0"/>
              </a:spcAft>
              <a:buSzPts val="1150"/>
              <a:buNone/>
              <a:defRPr sz="1000"/>
            </a:lvl3pPr>
            <a:lvl4pPr marL="1828800" lvl="3" indent="-228600" algn="l">
              <a:lnSpc>
                <a:spcPct val="100000"/>
              </a:lnSpc>
              <a:spcBef>
                <a:spcPts val="600"/>
              </a:spcBef>
              <a:spcAft>
                <a:spcPts val="0"/>
              </a:spcAft>
              <a:buSzPts val="1035"/>
              <a:buNone/>
              <a:defRPr sz="900"/>
            </a:lvl4pPr>
            <a:lvl5pPr marL="2286000" lvl="4" indent="-228600" algn="l">
              <a:lnSpc>
                <a:spcPct val="100000"/>
              </a:lnSpc>
              <a:spcBef>
                <a:spcPts val="600"/>
              </a:spcBef>
              <a:spcAft>
                <a:spcPts val="0"/>
              </a:spcAft>
              <a:buSzPts val="1035"/>
              <a:buNone/>
              <a:defRPr sz="900"/>
            </a:lvl5pPr>
            <a:lvl6pPr marL="2743200" lvl="5" indent="-228600" algn="l">
              <a:lnSpc>
                <a:spcPct val="100000"/>
              </a:lnSpc>
              <a:spcBef>
                <a:spcPts val="600"/>
              </a:spcBef>
              <a:spcAft>
                <a:spcPts val="0"/>
              </a:spcAft>
              <a:buSzPts val="1035"/>
              <a:buNone/>
              <a:defRPr sz="900"/>
            </a:lvl6pPr>
            <a:lvl7pPr marL="3200400" lvl="6" indent="-228600" algn="l">
              <a:lnSpc>
                <a:spcPct val="100000"/>
              </a:lnSpc>
              <a:spcBef>
                <a:spcPts val="600"/>
              </a:spcBef>
              <a:spcAft>
                <a:spcPts val="0"/>
              </a:spcAft>
              <a:buSzPts val="1035"/>
              <a:buNone/>
              <a:defRPr sz="900"/>
            </a:lvl7pPr>
            <a:lvl8pPr marL="3657600" lvl="7" indent="-228600" algn="l">
              <a:lnSpc>
                <a:spcPct val="100000"/>
              </a:lnSpc>
              <a:spcBef>
                <a:spcPts val="600"/>
              </a:spcBef>
              <a:spcAft>
                <a:spcPts val="0"/>
              </a:spcAft>
              <a:buSzPts val="1035"/>
              <a:buNone/>
              <a:defRPr sz="900"/>
            </a:lvl8pPr>
            <a:lvl9pPr marL="4114800" lvl="8" indent="-228600" algn="l">
              <a:lnSpc>
                <a:spcPct val="100000"/>
              </a:lnSpc>
              <a:spcBef>
                <a:spcPts val="600"/>
              </a:spcBef>
              <a:spcAft>
                <a:spcPts val="600"/>
              </a:spcAft>
              <a:buSzPts val="1035"/>
              <a:buNone/>
              <a:defRPr sz="900"/>
            </a:lvl9pPr>
          </a:lstStyle>
          <a:p>
            <a:endParaRPr/>
          </a:p>
        </p:txBody>
      </p:sp>
      <p:sp>
        <p:nvSpPr>
          <p:cNvPr id="36" name="Google Shape;36;p2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cxnSp>
        <p:nvCxnSpPr>
          <p:cNvPr id="40" name="Google Shape;40;p21"/>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41" name="Google Shape;41;p21"/>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43" name="Google Shape;43;p2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cxnSp>
        <p:nvCxnSpPr>
          <p:cNvPr id="47" name="Google Shape;47;p22"/>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48" name="Google Shape;48;p2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2"/>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50" name="Google Shape;50;p22"/>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51" name="Google Shape;51;p2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4400"/>
              <a:buFont typeface="Garamon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129540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672"/>
              </a:spcBef>
              <a:spcAft>
                <a:spcPts val="0"/>
              </a:spcAft>
              <a:buSzPts val="3220"/>
              <a:buNone/>
              <a:defRPr sz="2800" b="0">
                <a:solidFill>
                  <a:schemeClr val="accent1"/>
                </a:solidFill>
              </a:defRPr>
            </a:lvl1pPr>
            <a:lvl2pPr marL="914400" lvl="1" indent="-228600" algn="l">
              <a:lnSpc>
                <a:spcPct val="100000"/>
              </a:lnSpc>
              <a:spcBef>
                <a:spcPts val="600"/>
              </a:spcBef>
              <a:spcAft>
                <a:spcPts val="0"/>
              </a:spcAft>
              <a:buSzPts val="2300"/>
              <a:buNone/>
              <a:defRPr sz="2000" b="1"/>
            </a:lvl2pPr>
            <a:lvl3pPr marL="1371600" lvl="2" indent="-228600" algn="l">
              <a:lnSpc>
                <a:spcPct val="100000"/>
              </a:lnSpc>
              <a:spcBef>
                <a:spcPts val="600"/>
              </a:spcBef>
              <a:spcAft>
                <a:spcPts val="0"/>
              </a:spcAft>
              <a:buSzPts val="2070"/>
              <a:buNone/>
              <a:defRPr sz="1800" b="1"/>
            </a:lvl3pPr>
            <a:lvl4pPr marL="1828800" lvl="3" indent="-228600" algn="l">
              <a:lnSpc>
                <a:spcPct val="100000"/>
              </a:lnSpc>
              <a:spcBef>
                <a:spcPts val="600"/>
              </a:spcBef>
              <a:spcAft>
                <a:spcPts val="0"/>
              </a:spcAft>
              <a:buSzPts val="1840"/>
              <a:buNone/>
              <a:defRPr sz="1600" b="1"/>
            </a:lvl4pPr>
            <a:lvl5pPr marL="2286000" lvl="4" indent="-228600" algn="l">
              <a:lnSpc>
                <a:spcPct val="100000"/>
              </a:lnSpc>
              <a:spcBef>
                <a:spcPts val="600"/>
              </a:spcBef>
              <a:spcAft>
                <a:spcPts val="0"/>
              </a:spcAft>
              <a:buSzPts val="1840"/>
              <a:buNone/>
              <a:defRPr sz="1600" b="1"/>
            </a:lvl5pPr>
            <a:lvl6pPr marL="2743200" lvl="5" indent="-228600" algn="l">
              <a:lnSpc>
                <a:spcPct val="100000"/>
              </a:lnSpc>
              <a:spcBef>
                <a:spcPts val="600"/>
              </a:spcBef>
              <a:spcAft>
                <a:spcPts val="0"/>
              </a:spcAft>
              <a:buSzPts val="1840"/>
              <a:buNone/>
              <a:defRPr sz="1600" b="1"/>
            </a:lvl6pPr>
            <a:lvl7pPr marL="3200400" lvl="6" indent="-228600" algn="l">
              <a:lnSpc>
                <a:spcPct val="100000"/>
              </a:lnSpc>
              <a:spcBef>
                <a:spcPts val="600"/>
              </a:spcBef>
              <a:spcAft>
                <a:spcPts val="0"/>
              </a:spcAft>
              <a:buSzPts val="1840"/>
              <a:buNone/>
              <a:defRPr sz="1600" b="1"/>
            </a:lvl7pPr>
            <a:lvl8pPr marL="3657600" lvl="7" indent="-228600" algn="l">
              <a:lnSpc>
                <a:spcPct val="100000"/>
              </a:lnSpc>
              <a:spcBef>
                <a:spcPts val="600"/>
              </a:spcBef>
              <a:spcAft>
                <a:spcPts val="0"/>
              </a:spcAft>
              <a:buSzPts val="1840"/>
              <a:buNone/>
              <a:defRPr sz="1600" b="1"/>
            </a:lvl8pPr>
            <a:lvl9pPr marL="4114800" lvl="8" indent="-228600" algn="l">
              <a:lnSpc>
                <a:spcPct val="100000"/>
              </a:lnSpc>
              <a:spcBef>
                <a:spcPts val="600"/>
              </a:spcBef>
              <a:spcAft>
                <a:spcPts val="600"/>
              </a:spcAft>
              <a:buSzPts val="1840"/>
              <a:buNone/>
              <a:defRPr sz="1600" b="1"/>
            </a:lvl9pPr>
          </a:lstStyle>
          <a:p>
            <a:endParaRPr/>
          </a:p>
        </p:txBody>
      </p:sp>
      <p:sp>
        <p:nvSpPr>
          <p:cNvPr id="57" name="Google Shape;57;p23"/>
          <p:cNvSpPr txBox="1">
            <a:spLocks noGrp="1"/>
          </p:cNvSpPr>
          <p:nvPr>
            <p:ph type="body" idx="2"/>
          </p:nvPr>
        </p:nvSpPr>
        <p:spPr>
          <a:xfrm>
            <a:off x="129540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58" name="Google Shape;58;p23"/>
          <p:cNvSpPr txBox="1">
            <a:spLocks noGrp="1"/>
          </p:cNvSpPr>
          <p:nvPr>
            <p:ph type="body" idx="3"/>
          </p:nvPr>
        </p:nvSpPr>
        <p:spPr>
          <a:xfrm>
            <a:off x="618067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672"/>
              </a:spcBef>
              <a:spcAft>
                <a:spcPts val="0"/>
              </a:spcAft>
              <a:buSzPts val="3220"/>
              <a:buNone/>
              <a:defRPr sz="2800" b="0">
                <a:solidFill>
                  <a:schemeClr val="accent1"/>
                </a:solidFill>
              </a:defRPr>
            </a:lvl1pPr>
            <a:lvl2pPr marL="914400" lvl="1" indent="-228600" algn="l">
              <a:lnSpc>
                <a:spcPct val="100000"/>
              </a:lnSpc>
              <a:spcBef>
                <a:spcPts val="600"/>
              </a:spcBef>
              <a:spcAft>
                <a:spcPts val="0"/>
              </a:spcAft>
              <a:buSzPts val="2300"/>
              <a:buNone/>
              <a:defRPr sz="2000" b="1"/>
            </a:lvl2pPr>
            <a:lvl3pPr marL="1371600" lvl="2" indent="-228600" algn="l">
              <a:lnSpc>
                <a:spcPct val="100000"/>
              </a:lnSpc>
              <a:spcBef>
                <a:spcPts val="600"/>
              </a:spcBef>
              <a:spcAft>
                <a:spcPts val="0"/>
              </a:spcAft>
              <a:buSzPts val="2070"/>
              <a:buNone/>
              <a:defRPr sz="1800" b="1"/>
            </a:lvl3pPr>
            <a:lvl4pPr marL="1828800" lvl="3" indent="-228600" algn="l">
              <a:lnSpc>
                <a:spcPct val="100000"/>
              </a:lnSpc>
              <a:spcBef>
                <a:spcPts val="600"/>
              </a:spcBef>
              <a:spcAft>
                <a:spcPts val="0"/>
              </a:spcAft>
              <a:buSzPts val="1840"/>
              <a:buNone/>
              <a:defRPr sz="1600" b="1"/>
            </a:lvl4pPr>
            <a:lvl5pPr marL="2286000" lvl="4" indent="-228600" algn="l">
              <a:lnSpc>
                <a:spcPct val="100000"/>
              </a:lnSpc>
              <a:spcBef>
                <a:spcPts val="600"/>
              </a:spcBef>
              <a:spcAft>
                <a:spcPts val="0"/>
              </a:spcAft>
              <a:buSzPts val="1840"/>
              <a:buNone/>
              <a:defRPr sz="1600" b="1"/>
            </a:lvl5pPr>
            <a:lvl6pPr marL="2743200" lvl="5" indent="-228600" algn="l">
              <a:lnSpc>
                <a:spcPct val="100000"/>
              </a:lnSpc>
              <a:spcBef>
                <a:spcPts val="600"/>
              </a:spcBef>
              <a:spcAft>
                <a:spcPts val="0"/>
              </a:spcAft>
              <a:buSzPts val="1840"/>
              <a:buNone/>
              <a:defRPr sz="1600" b="1"/>
            </a:lvl6pPr>
            <a:lvl7pPr marL="3200400" lvl="6" indent="-228600" algn="l">
              <a:lnSpc>
                <a:spcPct val="100000"/>
              </a:lnSpc>
              <a:spcBef>
                <a:spcPts val="600"/>
              </a:spcBef>
              <a:spcAft>
                <a:spcPts val="0"/>
              </a:spcAft>
              <a:buSzPts val="1840"/>
              <a:buNone/>
              <a:defRPr sz="1600" b="1"/>
            </a:lvl7pPr>
            <a:lvl8pPr marL="3657600" lvl="7" indent="-228600" algn="l">
              <a:lnSpc>
                <a:spcPct val="100000"/>
              </a:lnSpc>
              <a:spcBef>
                <a:spcPts val="600"/>
              </a:spcBef>
              <a:spcAft>
                <a:spcPts val="0"/>
              </a:spcAft>
              <a:buSzPts val="1840"/>
              <a:buNone/>
              <a:defRPr sz="1600" b="1"/>
            </a:lvl8pPr>
            <a:lvl9pPr marL="4114800" lvl="8" indent="-228600" algn="l">
              <a:lnSpc>
                <a:spcPct val="100000"/>
              </a:lnSpc>
              <a:spcBef>
                <a:spcPts val="600"/>
              </a:spcBef>
              <a:spcAft>
                <a:spcPts val="600"/>
              </a:spcAft>
              <a:buSzPts val="1840"/>
              <a:buNone/>
              <a:defRPr sz="1600" b="1"/>
            </a:lvl9pPr>
          </a:lstStyle>
          <a:p>
            <a:endParaRPr/>
          </a:p>
        </p:txBody>
      </p:sp>
      <p:sp>
        <p:nvSpPr>
          <p:cNvPr id="59" name="Google Shape;59;p23"/>
          <p:cNvSpPr txBox="1">
            <a:spLocks noGrp="1"/>
          </p:cNvSpPr>
          <p:nvPr>
            <p:ph type="body" idx="4"/>
          </p:nvPr>
        </p:nvSpPr>
        <p:spPr>
          <a:xfrm>
            <a:off x="618067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60" name="Google Shape;60;p2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23"/>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2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69" name="Google Shape;69;p24"/>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262626"/>
              </a:buClr>
              <a:buSzPts val="4400"/>
              <a:buFont typeface="Garamond"/>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5"/>
          <p:cNvSpPr txBox="1">
            <a:spLocks noGrp="1"/>
          </p:cNvSpPr>
          <p:nvPr>
            <p:ph type="body" idx="1"/>
          </p:nvPr>
        </p:nvSpPr>
        <p:spPr>
          <a:xfrm>
            <a:off x="2015067" y="3846051"/>
            <a:ext cx="8158690" cy="954547"/>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480"/>
              </a:spcBef>
              <a:spcAft>
                <a:spcPts val="0"/>
              </a:spcAft>
              <a:buSzPts val="2760"/>
              <a:buNone/>
              <a:defRPr sz="24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73" name="Google Shape;73;p2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76" name="Google Shape;76;p25"/>
          <p:cNvCxnSpPr/>
          <p:nvPr/>
        </p:nvCxnSpPr>
        <p:spPr>
          <a:xfrm>
            <a:off x="2012723" y="3710585"/>
            <a:ext cx="816338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
        <p:nvSpPr>
          <p:cNvPr id="78" name="Google Shape;78;p2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
        <p:cNvGrpSpPr/>
        <p:nvPr/>
      </p:nvGrpSpPr>
      <p:grpSpPr>
        <a:xfrm>
          <a:off x="0" y="0"/>
          <a:ext cx="0" cy="0"/>
          <a:chOff x="0" y="0"/>
          <a:chExt cx="0" cy="0"/>
        </a:xfrm>
      </p:grpSpPr>
      <p:sp>
        <p:nvSpPr>
          <p:cNvPr id="82" name="Google Shape;82;p27"/>
          <p:cNvSpPr txBox="1">
            <a:spLocks noGrp="1"/>
          </p:cNvSpPr>
          <p:nvPr>
            <p:ph type="title"/>
          </p:nvPr>
        </p:nvSpPr>
        <p:spPr>
          <a:xfrm>
            <a:off x="1293811" y="1388534"/>
            <a:ext cx="3718455"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262626"/>
              </a:buClr>
              <a:buSzPts val="2400"/>
              <a:buFont typeface="Garamond"/>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body" idx="1"/>
          </p:nvPr>
        </p:nvSpPr>
        <p:spPr>
          <a:xfrm>
            <a:off x="5418668" y="982131"/>
            <a:ext cx="5469466" cy="4893735"/>
          </a:xfrm>
          <a:prstGeom prst="rect">
            <a:avLst/>
          </a:prstGeom>
          <a:noFill/>
          <a:ln>
            <a:noFill/>
          </a:ln>
        </p:spPr>
        <p:txBody>
          <a:bodyPr spcFirstLastPara="1" wrap="square" lIns="91425" tIns="45700" rIns="91425" bIns="45700" anchor="ctr"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84" name="Google Shape;84;p27"/>
          <p:cNvSpPr txBox="1">
            <a:spLocks noGrp="1"/>
          </p:cNvSpPr>
          <p:nvPr>
            <p:ph type="body" idx="2"/>
          </p:nvPr>
        </p:nvSpPr>
        <p:spPr>
          <a:xfrm>
            <a:off x="1293811" y="3031065"/>
            <a:ext cx="3718455" cy="2438404"/>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20"/>
              </a:spcBef>
              <a:spcAft>
                <a:spcPts val="0"/>
              </a:spcAft>
              <a:buSzPts val="1840"/>
              <a:buNone/>
              <a:defRPr sz="1600"/>
            </a:lvl1pPr>
            <a:lvl2pPr marL="914400" lvl="1" indent="-228600" algn="l">
              <a:lnSpc>
                <a:spcPct val="100000"/>
              </a:lnSpc>
              <a:spcBef>
                <a:spcPts val="600"/>
              </a:spcBef>
              <a:spcAft>
                <a:spcPts val="0"/>
              </a:spcAft>
              <a:buSzPts val="1380"/>
              <a:buNone/>
              <a:defRPr sz="1200"/>
            </a:lvl2pPr>
            <a:lvl3pPr marL="1371600" lvl="2" indent="-228600" algn="l">
              <a:lnSpc>
                <a:spcPct val="100000"/>
              </a:lnSpc>
              <a:spcBef>
                <a:spcPts val="600"/>
              </a:spcBef>
              <a:spcAft>
                <a:spcPts val="0"/>
              </a:spcAft>
              <a:buSzPts val="1150"/>
              <a:buNone/>
              <a:defRPr sz="1000"/>
            </a:lvl3pPr>
            <a:lvl4pPr marL="1828800" lvl="3" indent="-228600" algn="l">
              <a:lnSpc>
                <a:spcPct val="100000"/>
              </a:lnSpc>
              <a:spcBef>
                <a:spcPts val="600"/>
              </a:spcBef>
              <a:spcAft>
                <a:spcPts val="0"/>
              </a:spcAft>
              <a:buSzPts val="1035"/>
              <a:buNone/>
              <a:defRPr sz="900"/>
            </a:lvl4pPr>
            <a:lvl5pPr marL="2286000" lvl="4" indent="-228600" algn="l">
              <a:lnSpc>
                <a:spcPct val="100000"/>
              </a:lnSpc>
              <a:spcBef>
                <a:spcPts val="600"/>
              </a:spcBef>
              <a:spcAft>
                <a:spcPts val="0"/>
              </a:spcAft>
              <a:buSzPts val="1035"/>
              <a:buNone/>
              <a:defRPr sz="900"/>
            </a:lvl5pPr>
            <a:lvl6pPr marL="2743200" lvl="5" indent="-228600" algn="l">
              <a:lnSpc>
                <a:spcPct val="100000"/>
              </a:lnSpc>
              <a:spcBef>
                <a:spcPts val="600"/>
              </a:spcBef>
              <a:spcAft>
                <a:spcPts val="0"/>
              </a:spcAft>
              <a:buSzPts val="1035"/>
              <a:buNone/>
              <a:defRPr sz="900"/>
            </a:lvl6pPr>
            <a:lvl7pPr marL="3200400" lvl="6" indent="-228600" algn="l">
              <a:lnSpc>
                <a:spcPct val="100000"/>
              </a:lnSpc>
              <a:spcBef>
                <a:spcPts val="600"/>
              </a:spcBef>
              <a:spcAft>
                <a:spcPts val="0"/>
              </a:spcAft>
              <a:buSzPts val="1035"/>
              <a:buNone/>
              <a:defRPr sz="900"/>
            </a:lvl7pPr>
            <a:lvl8pPr marL="3657600" lvl="7" indent="-228600" algn="l">
              <a:lnSpc>
                <a:spcPct val="100000"/>
              </a:lnSpc>
              <a:spcBef>
                <a:spcPts val="600"/>
              </a:spcBef>
              <a:spcAft>
                <a:spcPts val="0"/>
              </a:spcAft>
              <a:buSzPts val="1035"/>
              <a:buNone/>
              <a:defRPr sz="900"/>
            </a:lvl8pPr>
            <a:lvl9pPr marL="4114800" lvl="8" indent="-228600" algn="l">
              <a:lnSpc>
                <a:spcPct val="100000"/>
              </a:lnSpc>
              <a:spcBef>
                <a:spcPts val="600"/>
              </a:spcBef>
              <a:spcAft>
                <a:spcPts val="600"/>
              </a:spcAft>
              <a:buSzPts val="1035"/>
              <a:buNone/>
              <a:defRPr sz="900"/>
            </a:lvl9pPr>
          </a:lstStyle>
          <a:p>
            <a:endParaRPr/>
          </a:p>
        </p:txBody>
      </p:sp>
      <p:sp>
        <p:nvSpPr>
          <p:cNvPr id="85" name="Google Shape;85;p2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88" name="Google Shape;88;p27"/>
          <p:cNvCxnSpPr/>
          <p:nvPr/>
        </p:nvCxnSpPr>
        <p:spPr>
          <a:xfrm>
            <a:off x="1396169" y="2912533"/>
            <a:ext cx="35144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18"/>
          <p:cNvGrpSpPr/>
          <p:nvPr/>
        </p:nvGrpSpPr>
        <p:grpSpPr>
          <a:xfrm>
            <a:off x="-15736" y="0"/>
            <a:ext cx="12229962" cy="6856214"/>
            <a:chOff x="-15736" y="0"/>
            <a:chExt cx="12229962" cy="6856214"/>
          </a:xfrm>
        </p:grpSpPr>
        <p:pic>
          <p:nvPicPr>
            <p:cNvPr id="11" name="Google Shape;11;p18" descr="HD-PanelContent.png"/>
            <p:cNvPicPr preferRelativeResize="0"/>
            <p:nvPr/>
          </p:nvPicPr>
          <p:blipFill rotWithShape="1">
            <a:blip r:embed="rId20">
              <a:alphaModFix/>
            </a:blip>
            <a:srcRect/>
            <a:stretch/>
          </p:blipFill>
          <p:spPr>
            <a:xfrm>
              <a:off x="0" y="0"/>
              <a:ext cx="12188825" cy="6856214"/>
            </a:xfrm>
            <a:prstGeom prst="rect">
              <a:avLst/>
            </a:prstGeom>
            <a:noFill/>
            <a:ln>
              <a:noFill/>
            </a:ln>
          </p:spPr>
        </p:pic>
        <p:sp>
          <p:nvSpPr>
            <p:cNvPr id="12" name="Google Shape;12;p18"/>
            <p:cNvSpPr/>
            <p:nvPr/>
          </p:nvSpPr>
          <p:spPr>
            <a:xfrm>
              <a:off x="608012" y="609600"/>
              <a:ext cx="10972800" cy="5638800"/>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 name="Google Shape;13;p18" descr="HDRibbonContent-UniformTrim.png"/>
            <p:cNvPicPr preferRelativeResize="0"/>
            <p:nvPr/>
          </p:nvPicPr>
          <p:blipFill rotWithShape="1">
            <a:blip r:embed="rId21">
              <a:alphaModFix/>
            </a:blip>
            <a:srcRect/>
            <a:stretch/>
          </p:blipFill>
          <p:spPr>
            <a:xfrm>
              <a:off x="-15736" y="3153832"/>
              <a:ext cx="777240" cy="606425"/>
            </a:xfrm>
            <a:prstGeom prst="rect">
              <a:avLst/>
            </a:prstGeom>
            <a:noFill/>
            <a:ln>
              <a:noFill/>
            </a:ln>
          </p:spPr>
        </p:pic>
        <p:pic>
          <p:nvPicPr>
            <p:cNvPr id="14" name="Google Shape;14;p18" descr="HDRibbonContent-UniformTrim.png"/>
            <p:cNvPicPr preferRelativeResize="0"/>
            <p:nvPr/>
          </p:nvPicPr>
          <p:blipFill rotWithShape="1">
            <a:blip r:embed="rId21">
              <a:alphaModFix/>
            </a:blip>
            <a:srcRect/>
            <a:stretch/>
          </p:blipFill>
          <p:spPr>
            <a:xfrm>
              <a:off x="11436986" y="3153832"/>
              <a:ext cx="777240" cy="606425"/>
            </a:xfrm>
            <a:prstGeom prst="rect">
              <a:avLst/>
            </a:prstGeom>
            <a:noFill/>
            <a:ln>
              <a:noFill/>
            </a:ln>
          </p:spPr>
        </p:pic>
      </p:grpSp>
      <p:sp>
        <p:nvSpPr>
          <p:cNvPr id="15" name="Google Shape;15;p1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6" name="Google Shape;16;p18"/>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marR="0" lvl="0" indent="-403860" algn="l" rtl="0">
              <a:lnSpc>
                <a:spcPct val="100000"/>
              </a:lnSpc>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lnSpc>
                <a:spcPct val="100000"/>
              </a:lnSpc>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7" name="Google Shape;17;p1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9pPr>
          </a:lstStyle>
          <a:p>
            <a:endParaRPr/>
          </a:p>
        </p:txBody>
      </p:sp>
      <p:sp>
        <p:nvSpPr>
          <p:cNvPr id="18" name="Google Shape;18;p1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9pPr>
          </a:lstStyle>
          <a:p>
            <a:endParaRPr/>
          </a:p>
        </p:txBody>
      </p:sp>
      <p:sp>
        <p:nvSpPr>
          <p:cNvPr id="19" name="Google Shape;19;p1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jpg"/></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9.jpg"/><Relationship Id="rId4" Type="http://schemas.openxmlformats.org/officeDocument/2006/relationships/image" Target="../media/image58.jp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www.youtube.com/watch?v=xfXZSDmz0s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afarmtrust.org/peaches-theyre-a-ca-than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
          <p:cNvSpPr txBox="1">
            <a:spLocks noGrp="1"/>
          </p:cNvSpPr>
          <p:nvPr>
            <p:ph type="ctrTitle"/>
          </p:nvPr>
        </p:nvSpPr>
        <p:spPr>
          <a:xfrm>
            <a:off x="4899321" y="2519344"/>
            <a:ext cx="3391257" cy="842969"/>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BB7265"/>
              </a:buClr>
              <a:buSzPts val="5600"/>
              <a:buFont typeface="Arial"/>
              <a:buNone/>
            </a:pPr>
            <a:r>
              <a:rPr lang="en-US" sz="5600" dirty="0">
                <a:solidFill>
                  <a:srgbClr val="BB7265"/>
                </a:solidFill>
                <a:latin typeface="Arial"/>
                <a:ea typeface="Arial"/>
                <a:cs typeface="Arial"/>
                <a:sym typeface="Arial"/>
              </a:rPr>
              <a:t>Peaches</a:t>
            </a:r>
            <a:endParaRPr sz="5600" dirty="0">
              <a:solidFill>
                <a:srgbClr val="BB7265"/>
              </a:solidFill>
              <a:latin typeface="Arial"/>
              <a:ea typeface="Arial"/>
              <a:cs typeface="Arial"/>
              <a:sym typeface="Arial"/>
            </a:endParaRPr>
          </a:p>
        </p:txBody>
      </p:sp>
      <p:sp>
        <p:nvSpPr>
          <p:cNvPr id="156" name="Google Shape;156;p1"/>
          <p:cNvSpPr txBox="1">
            <a:spLocks noGrp="1"/>
          </p:cNvSpPr>
          <p:nvPr>
            <p:ph type="subTitle" idx="1"/>
          </p:nvPr>
        </p:nvSpPr>
        <p:spPr>
          <a:xfrm>
            <a:off x="4459741" y="3682734"/>
            <a:ext cx="2673600" cy="498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415"/>
              <a:buNone/>
            </a:pPr>
            <a:r>
              <a:rPr lang="en-US" sz="2200" b="1" dirty="0">
                <a:solidFill>
                  <a:srgbClr val="E5BB5B"/>
                </a:solidFill>
                <a:latin typeface="Arial"/>
                <a:ea typeface="Arial"/>
                <a:cs typeface="Arial"/>
                <a:sym typeface="Arial"/>
              </a:rPr>
              <a:t>A Virtual Field Trip</a:t>
            </a:r>
            <a:endParaRPr sz="2200" b="1" dirty="0">
              <a:solidFill>
                <a:srgbClr val="E5BB5B"/>
              </a:solidFill>
              <a:latin typeface="Arial"/>
              <a:ea typeface="Arial"/>
              <a:cs typeface="Arial"/>
              <a:sym typeface="Arial"/>
            </a:endParaRPr>
          </a:p>
        </p:txBody>
      </p:sp>
      <p:pic>
        <p:nvPicPr>
          <p:cNvPr id="157" name="Google Shape;157;p1"/>
          <p:cNvPicPr preferRelativeResize="0"/>
          <p:nvPr/>
        </p:nvPicPr>
        <p:blipFill rotWithShape="1">
          <a:blip r:embed="rId3">
            <a:alphaModFix/>
          </a:blip>
          <a:srcRect/>
          <a:stretch/>
        </p:blipFill>
        <p:spPr>
          <a:xfrm>
            <a:off x="90916" y="107937"/>
            <a:ext cx="2036729" cy="1263663"/>
          </a:xfrm>
          <a:prstGeom prst="rect">
            <a:avLst/>
          </a:prstGeom>
          <a:noFill/>
          <a:ln>
            <a:noFill/>
          </a:ln>
        </p:spPr>
      </p:pic>
      <p:pic>
        <p:nvPicPr>
          <p:cNvPr id="158" name="Google Shape;158;p1" descr="Peach PNG image"/>
          <p:cNvPicPr preferRelativeResize="0"/>
          <p:nvPr/>
        </p:nvPicPr>
        <p:blipFill rotWithShape="1">
          <a:blip r:embed="rId4">
            <a:alphaModFix/>
          </a:blip>
          <a:srcRect/>
          <a:stretch/>
        </p:blipFill>
        <p:spPr>
          <a:xfrm>
            <a:off x="2751797" y="1674186"/>
            <a:ext cx="2147524" cy="1688127"/>
          </a:xfrm>
          <a:prstGeom prst="rect">
            <a:avLst/>
          </a:prstGeom>
          <a:noFill/>
          <a:ln>
            <a:noFill/>
          </a:ln>
        </p:spPr>
      </p:pic>
      <p:pic>
        <p:nvPicPr>
          <p:cNvPr id="159" name="Google Shape;159;p1" descr="Sherfy's Peach Orchard Bears Fruit | Gettysburg Daily"/>
          <p:cNvPicPr preferRelativeResize="0"/>
          <p:nvPr/>
        </p:nvPicPr>
        <p:blipFill rotWithShape="1">
          <a:blip r:embed="rId5">
            <a:alphaModFix/>
          </a:blip>
          <a:srcRect/>
          <a:stretch/>
        </p:blipFill>
        <p:spPr>
          <a:xfrm>
            <a:off x="7133367" y="3682734"/>
            <a:ext cx="2368442" cy="1574761"/>
          </a:xfrm>
          <a:prstGeom prst="rect">
            <a:avLst/>
          </a:prstGeom>
          <a:noFill/>
          <a:ln>
            <a:noFill/>
          </a:ln>
        </p:spPr>
      </p:pic>
      <p:pic>
        <p:nvPicPr>
          <p:cNvPr id="160" name="Google Shape;160;p1"/>
          <p:cNvPicPr preferRelativeResize="0"/>
          <p:nvPr/>
        </p:nvPicPr>
        <p:blipFill rotWithShape="1">
          <a:blip r:embed="rId6">
            <a:alphaModFix/>
          </a:blip>
          <a:srcRect/>
          <a:stretch/>
        </p:blipFill>
        <p:spPr>
          <a:xfrm>
            <a:off x="299616" y="1480608"/>
            <a:ext cx="1619328" cy="16193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0"/>
          <p:cNvSpPr txBox="1">
            <a:spLocks noGrp="1"/>
          </p:cNvSpPr>
          <p:nvPr>
            <p:ph type="title"/>
          </p:nvPr>
        </p:nvSpPr>
        <p:spPr>
          <a:xfrm>
            <a:off x="1626669" y="998817"/>
            <a:ext cx="6609900" cy="1303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How To Pick Them Ripe</a:t>
            </a:r>
            <a:endParaRPr>
              <a:solidFill>
                <a:srgbClr val="BB7265"/>
              </a:solidFill>
              <a:latin typeface="Arial"/>
              <a:ea typeface="Arial"/>
              <a:cs typeface="Arial"/>
              <a:sym typeface="Arial"/>
            </a:endParaRPr>
          </a:p>
        </p:txBody>
      </p:sp>
      <p:pic>
        <p:nvPicPr>
          <p:cNvPr id="284" name="Google Shape;284;p10" descr="Article: What would you look for in a potential hire? — People Matters"/>
          <p:cNvPicPr preferRelativeResize="0">
            <a:picLocks noGrp="1"/>
          </p:cNvPicPr>
          <p:nvPr>
            <p:ph type="body" idx="1"/>
          </p:nvPr>
        </p:nvPicPr>
        <p:blipFill rotWithShape="1">
          <a:blip r:embed="rId3">
            <a:alphaModFix/>
          </a:blip>
          <a:srcRect/>
          <a:stretch/>
        </p:blipFill>
        <p:spPr>
          <a:xfrm>
            <a:off x="8236521" y="915104"/>
            <a:ext cx="2546301" cy="1432295"/>
          </a:xfrm>
          <a:prstGeom prst="rect">
            <a:avLst/>
          </a:prstGeom>
          <a:noFill/>
          <a:ln>
            <a:noFill/>
          </a:ln>
        </p:spPr>
      </p:pic>
      <p:pic>
        <p:nvPicPr>
          <p:cNvPr id="285" name="Google Shape;285;p10" descr="Oh My God Peaches | The Pike Place Market just may be Seattl… | Flickr"/>
          <p:cNvPicPr preferRelativeResize="0"/>
          <p:nvPr/>
        </p:nvPicPr>
        <p:blipFill rotWithShape="1">
          <a:blip r:embed="rId4">
            <a:alphaModFix/>
          </a:blip>
          <a:srcRect/>
          <a:stretch/>
        </p:blipFill>
        <p:spPr>
          <a:xfrm>
            <a:off x="662094" y="2414424"/>
            <a:ext cx="2995506" cy="2275882"/>
          </a:xfrm>
          <a:prstGeom prst="rect">
            <a:avLst/>
          </a:prstGeom>
          <a:noFill/>
          <a:ln>
            <a:noFill/>
          </a:ln>
        </p:spPr>
      </p:pic>
      <p:pic>
        <p:nvPicPr>
          <p:cNvPr id="286" name="Google Shape;286;p10" descr="Mouthfeel - Wikipedia"/>
          <p:cNvPicPr preferRelativeResize="0"/>
          <p:nvPr/>
        </p:nvPicPr>
        <p:blipFill rotWithShape="1">
          <a:blip r:embed="rId5">
            <a:alphaModFix/>
          </a:blip>
          <a:srcRect/>
          <a:stretch/>
        </p:blipFill>
        <p:spPr>
          <a:xfrm>
            <a:off x="9282455" y="4363034"/>
            <a:ext cx="2236827" cy="1850466"/>
          </a:xfrm>
          <a:prstGeom prst="rect">
            <a:avLst/>
          </a:prstGeom>
          <a:noFill/>
          <a:ln>
            <a:noFill/>
          </a:ln>
        </p:spPr>
      </p:pic>
      <p:pic>
        <p:nvPicPr>
          <p:cNvPr id="287" name="Google Shape;287;p10" descr="A Thinking Stomach: Eva's Pride Peach Harvest, 2012"/>
          <p:cNvPicPr preferRelativeResize="0"/>
          <p:nvPr/>
        </p:nvPicPr>
        <p:blipFill rotWithShape="1">
          <a:blip r:embed="rId6">
            <a:alphaModFix/>
          </a:blip>
          <a:srcRect/>
          <a:stretch/>
        </p:blipFill>
        <p:spPr>
          <a:xfrm>
            <a:off x="3192130" y="4692327"/>
            <a:ext cx="2909142" cy="1527300"/>
          </a:xfrm>
          <a:prstGeom prst="rect">
            <a:avLst/>
          </a:prstGeom>
          <a:noFill/>
          <a:ln>
            <a:noFill/>
          </a:ln>
        </p:spPr>
      </p:pic>
      <p:pic>
        <p:nvPicPr>
          <p:cNvPr id="288" name="Google Shape;288;p10"/>
          <p:cNvPicPr preferRelativeResize="0"/>
          <p:nvPr/>
        </p:nvPicPr>
        <p:blipFill rotWithShape="1">
          <a:blip r:embed="rId7">
            <a:alphaModFix/>
          </a:blip>
          <a:srcRect/>
          <a:stretch/>
        </p:blipFill>
        <p:spPr>
          <a:xfrm>
            <a:off x="9282455" y="2508598"/>
            <a:ext cx="1760261" cy="1760261"/>
          </a:xfrm>
          <a:prstGeom prst="rect">
            <a:avLst/>
          </a:prstGeom>
          <a:noFill/>
          <a:ln>
            <a:noFill/>
          </a:ln>
        </p:spPr>
      </p:pic>
      <p:sp>
        <p:nvSpPr>
          <p:cNvPr id="289" name="Google Shape;289;p10"/>
          <p:cNvSpPr txBox="1"/>
          <p:nvPr/>
        </p:nvSpPr>
        <p:spPr>
          <a:xfrm>
            <a:off x="3746076" y="2536339"/>
            <a:ext cx="5447899" cy="103563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70"/>
              <a:buFont typeface="Arial"/>
              <a:buChar char="❖"/>
            </a:pPr>
            <a:r>
              <a:rPr lang="en-US" sz="1800" b="0" i="0" u="none" strike="noStrike" cap="none">
                <a:solidFill>
                  <a:schemeClr val="dk1"/>
                </a:solidFill>
                <a:latin typeface="Arial"/>
                <a:ea typeface="Arial"/>
                <a:cs typeface="Arial"/>
                <a:sym typeface="Arial"/>
              </a:rPr>
              <a:t>Look for vibrant yellow-orange background that is partially or fully covered by deep red</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920"/>
              </a:spcBef>
              <a:spcAft>
                <a:spcPts val="0"/>
              </a:spcAft>
              <a:buClr>
                <a:schemeClr val="accent1"/>
              </a:buClr>
              <a:buSzPts val="1840"/>
              <a:buFont typeface="Arial"/>
              <a:buChar char="⮚"/>
            </a:pPr>
            <a:r>
              <a:rPr lang="en-US" sz="1600" b="0" i="0" u="none" strike="noStrike" cap="none">
                <a:solidFill>
                  <a:schemeClr val="dk1"/>
                </a:solidFill>
                <a:latin typeface="Arial"/>
                <a:ea typeface="Arial"/>
                <a:cs typeface="Arial"/>
                <a:sym typeface="Arial"/>
              </a:rPr>
              <a:t>The red color comes from direct sun exposure</a:t>
            </a:r>
            <a:endParaRPr sz="1400" b="0" i="0" u="none" strike="noStrike" cap="none">
              <a:solidFill>
                <a:srgbClr val="000000"/>
              </a:solidFill>
              <a:latin typeface="Arial"/>
              <a:ea typeface="Arial"/>
              <a:cs typeface="Arial"/>
              <a:sym typeface="Arial"/>
            </a:endParaRPr>
          </a:p>
          <a:p>
            <a:pPr marL="742950" marR="0" lvl="1" indent="-183515" algn="l" rtl="0">
              <a:lnSpc>
                <a:spcPct val="100000"/>
              </a:lnSpc>
              <a:spcBef>
                <a:spcPts val="880"/>
              </a:spcBef>
              <a:spcAft>
                <a:spcPts val="0"/>
              </a:spcAft>
              <a:buClr>
                <a:schemeClr val="accent1"/>
              </a:buClr>
              <a:buSzPts val="1610"/>
              <a:buFont typeface="Noto Sans Symbols"/>
              <a:buNone/>
            </a:pPr>
            <a:endParaRPr sz="1400" b="0" i="0" u="none" strike="noStrike" cap="none">
              <a:solidFill>
                <a:srgbClr val="262626"/>
              </a:solidFill>
              <a:latin typeface="Poppins"/>
              <a:ea typeface="Poppins"/>
              <a:cs typeface="Poppins"/>
              <a:sym typeface="Poppins"/>
            </a:endParaRPr>
          </a:p>
          <a:p>
            <a:pPr marL="742950" marR="0" lvl="1" indent="-139700" algn="l" rtl="0">
              <a:lnSpc>
                <a:spcPct val="100000"/>
              </a:lnSpc>
              <a:spcBef>
                <a:spcPts val="1000"/>
              </a:spcBef>
              <a:spcAft>
                <a:spcPts val="0"/>
              </a:spcAft>
              <a:buClr>
                <a:schemeClr val="accent1"/>
              </a:buClr>
              <a:buSzPts val="2300"/>
              <a:buFont typeface="Noto Sans Symbols"/>
              <a:buNone/>
            </a:pPr>
            <a:endParaRPr sz="2000" b="0" i="0" u="none" strike="noStrike" cap="none">
              <a:solidFill>
                <a:srgbClr val="262626"/>
              </a:solidFill>
              <a:latin typeface="Poppins"/>
              <a:ea typeface="Poppins"/>
              <a:cs typeface="Poppins"/>
              <a:sym typeface="Poppins"/>
            </a:endParaRPr>
          </a:p>
          <a:p>
            <a:pPr marL="285750" marR="0" lvl="0" indent="-110490" algn="l" rtl="0">
              <a:lnSpc>
                <a:spcPct val="100000"/>
              </a:lnSpc>
              <a:spcBef>
                <a:spcPts val="1080"/>
              </a:spcBef>
              <a:spcAft>
                <a:spcPts val="0"/>
              </a:spcAft>
              <a:buClr>
                <a:schemeClr val="accent1"/>
              </a:buClr>
              <a:buSzPts val="2760"/>
              <a:buFont typeface="Noto Sans Symbols"/>
              <a:buNone/>
            </a:pPr>
            <a:endParaRPr sz="2400" b="0" i="0" u="none" strike="noStrike" cap="none">
              <a:solidFill>
                <a:srgbClr val="262626"/>
              </a:solidFill>
              <a:latin typeface="Poppins"/>
              <a:ea typeface="Poppins"/>
              <a:cs typeface="Poppins"/>
              <a:sym typeface="Poppins"/>
            </a:endParaRPr>
          </a:p>
        </p:txBody>
      </p:sp>
      <p:sp>
        <p:nvSpPr>
          <p:cNvPr id="290" name="Google Shape;290;p10"/>
          <p:cNvSpPr txBox="1"/>
          <p:nvPr/>
        </p:nvSpPr>
        <p:spPr>
          <a:xfrm>
            <a:off x="3746076" y="3805648"/>
            <a:ext cx="5447900" cy="78960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70"/>
              <a:buFont typeface="Arial"/>
              <a:buChar char="❖"/>
            </a:pPr>
            <a:r>
              <a:rPr lang="en-US" sz="1800" b="0" i="0" u="none" strike="noStrike" cap="none">
                <a:solidFill>
                  <a:srgbClr val="262626"/>
                </a:solidFill>
                <a:latin typeface="Arial"/>
                <a:ea typeface="Arial"/>
                <a:cs typeface="Arial"/>
                <a:sym typeface="Arial"/>
              </a:rPr>
              <a:t>Feel for firm yet slightly soft peaches with no extreme tender areas or bruises</a:t>
            </a:r>
            <a:endParaRPr sz="1400" b="0" i="0" u="none" strike="noStrike" cap="none">
              <a:solidFill>
                <a:srgbClr val="000000"/>
              </a:solidFill>
              <a:latin typeface="Arial"/>
              <a:ea typeface="Arial"/>
              <a:cs typeface="Arial"/>
              <a:sym typeface="Arial"/>
            </a:endParaRPr>
          </a:p>
          <a:p>
            <a:pPr marL="742950" marR="0" lvl="1" indent="-183515" algn="l" rtl="0">
              <a:lnSpc>
                <a:spcPct val="100000"/>
              </a:lnSpc>
              <a:spcBef>
                <a:spcPts val="880"/>
              </a:spcBef>
              <a:spcAft>
                <a:spcPts val="0"/>
              </a:spcAft>
              <a:buClr>
                <a:schemeClr val="accent1"/>
              </a:buClr>
              <a:buSzPts val="1610"/>
              <a:buFont typeface="Noto Sans Symbols"/>
              <a:buNone/>
            </a:pPr>
            <a:endParaRPr sz="1400" b="0" i="0" u="none" strike="noStrike" cap="none">
              <a:solidFill>
                <a:srgbClr val="262626"/>
              </a:solidFill>
              <a:latin typeface="Poppins"/>
              <a:ea typeface="Poppins"/>
              <a:cs typeface="Poppins"/>
              <a:sym typeface="Poppins"/>
            </a:endParaRPr>
          </a:p>
          <a:p>
            <a:pPr marL="742950" marR="0" lvl="1" indent="-139700" algn="l" rtl="0">
              <a:lnSpc>
                <a:spcPct val="100000"/>
              </a:lnSpc>
              <a:spcBef>
                <a:spcPts val="1000"/>
              </a:spcBef>
              <a:spcAft>
                <a:spcPts val="0"/>
              </a:spcAft>
              <a:buClr>
                <a:schemeClr val="accent1"/>
              </a:buClr>
              <a:buSzPts val="2300"/>
              <a:buFont typeface="Noto Sans Symbols"/>
              <a:buNone/>
            </a:pPr>
            <a:endParaRPr sz="2000" b="0" i="0" u="none" strike="noStrike" cap="none">
              <a:solidFill>
                <a:srgbClr val="262626"/>
              </a:solidFill>
              <a:latin typeface="Poppins"/>
              <a:ea typeface="Poppins"/>
              <a:cs typeface="Poppins"/>
              <a:sym typeface="Poppins"/>
            </a:endParaRPr>
          </a:p>
          <a:p>
            <a:pPr marL="0" marR="0" lvl="0" indent="0" algn="l" rtl="0">
              <a:lnSpc>
                <a:spcPct val="100000"/>
              </a:lnSpc>
              <a:spcBef>
                <a:spcPts val="1080"/>
              </a:spcBef>
              <a:spcAft>
                <a:spcPts val="0"/>
              </a:spcAft>
              <a:buClr>
                <a:schemeClr val="accent1"/>
              </a:buClr>
              <a:buSzPts val="2760"/>
              <a:buFont typeface="Arial"/>
              <a:buNone/>
            </a:pPr>
            <a:endParaRPr sz="2400" b="0" i="0" u="none" strike="noStrike" cap="none">
              <a:solidFill>
                <a:srgbClr val="262626"/>
              </a:solidFill>
              <a:latin typeface="Poppins"/>
              <a:ea typeface="Poppins"/>
              <a:cs typeface="Poppins"/>
              <a:sym typeface="Poppins"/>
            </a:endParaRPr>
          </a:p>
        </p:txBody>
      </p:sp>
      <p:sp>
        <p:nvSpPr>
          <p:cNvPr id="291" name="Google Shape;291;p10"/>
          <p:cNvSpPr txBox="1"/>
          <p:nvPr/>
        </p:nvSpPr>
        <p:spPr>
          <a:xfrm>
            <a:off x="6613703" y="4938161"/>
            <a:ext cx="2466621" cy="103563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70"/>
              <a:buFont typeface="Arial"/>
              <a:buChar char="❖"/>
            </a:pPr>
            <a:r>
              <a:rPr lang="en-US" sz="1800" b="0" i="0" u="none" strike="noStrike" cap="none">
                <a:solidFill>
                  <a:srgbClr val="262626"/>
                </a:solidFill>
                <a:latin typeface="Arial"/>
                <a:ea typeface="Arial"/>
                <a:cs typeface="Arial"/>
                <a:sym typeface="Arial"/>
              </a:rPr>
              <a:t>Smell for pleasantly sweet aroma</a:t>
            </a:r>
            <a:endParaRPr sz="1800" b="0" i="0" u="none" strike="noStrike" cap="none">
              <a:solidFill>
                <a:srgbClr val="262626"/>
              </a:solidFill>
              <a:latin typeface="Arial"/>
              <a:ea typeface="Arial"/>
              <a:cs typeface="Arial"/>
              <a:sym typeface="Arial"/>
            </a:endParaRPr>
          </a:p>
          <a:p>
            <a:pPr marL="742950" marR="0" lvl="1" indent="-183515" algn="l" rtl="0">
              <a:lnSpc>
                <a:spcPct val="100000"/>
              </a:lnSpc>
              <a:spcBef>
                <a:spcPts val="880"/>
              </a:spcBef>
              <a:spcAft>
                <a:spcPts val="0"/>
              </a:spcAft>
              <a:buClr>
                <a:schemeClr val="accent1"/>
              </a:buClr>
              <a:buSzPts val="1610"/>
              <a:buFont typeface="Noto Sans Symbols"/>
              <a:buNone/>
            </a:pPr>
            <a:endParaRPr sz="1400" b="0" i="0" u="none" strike="noStrike" cap="none">
              <a:solidFill>
                <a:srgbClr val="262626"/>
              </a:solidFill>
              <a:latin typeface="Poppins"/>
              <a:ea typeface="Poppins"/>
              <a:cs typeface="Poppins"/>
              <a:sym typeface="Poppins"/>
            </a:endParaRPr>
          </a:p>
          <a:p>
            <a:pPr marL="742950" marR="0" lvl="1" indent="-139700" algn="l" rtl="0">
              <a:lnSpc>
                <a:spcPct val="100000"/>
              </a:lnSpc>
              <a:spcBef>
                <a:spcPts val="1000"/>
              </a:spcBef>
              <a:spcAft>
                <a:spcPts val="0"/>
              </a:spcAft>
              <a:buClr>
                <a:schemeClr val="accent1"/>
              </a:buClr>
              <a:buSzPts val="2300"/>
              <a:buFont typeface="Noto Sans Symbols"/>
              <a:buNone/>
            </a:pPr>
            <a:endParaRPr sz="2000" b="0" i="0" u="none" strike="noStrike" cap="none">
              <a:solidFill>
                <a:srgbClr val="262626"/>
              </a:solidFill>
              <a:latin typeface="Poppins"/>
              <a:ea typeface="Poppins"/>
              <a:cs typeface="Poppins"/>
              <a:sym typeface="Poppins"/>
            </a:endParaRPr>
          </a:p>
          <a:p>
            <a:pPr marL="0" marR="0" lvl="0" indent="0" algn="l" rtl="0">
              <a:lnSpc>
                <a:spcPct val="100000"/>
              </a:lnSpc>
              <a:spcBef>
                <a:spcPts val="1080"/>
              </a:spcBef>
              <a:spcAft>
                <a:spcPts val="0"/>
              </a:spcAft>
              <a:buClr>
                <a:schemeClr val="accent1"/>
              </a:buClr>
              <a:buSzPts val="2760"/>
              <a:buFont typeface="Arial"/>
              <a:buNone/>
            </a:pPr>
            <a:endParaRPr sz="2400" b="0" i="0" u="none" strike="noStrike" cap="none">
              <a:solidFill>
                <a:srgbClr val="262626"/>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1"/>
          <p:cNvSpPr txBox="1">
            <a:spLocks noGrp="1"/>
          </p:cNvSpPr>
          <p:nvPr>
            <p:ph type="title"/>
          </p:nvPr>
        </p:nvSpPr>
        <p:spPr>
          <a:xfrm>
            <a:off x="4069367" y="868639"/>
            <a:ext cx="340074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Just Peachy</a:t>
            </a:r>
            <a:endParaRPr>
              <a:solidFill>
                <a:srgbClr val="BB7265"/>
              </a:solidFill>
              <a:latin typeface="Arial"/>
              <a:ea typeface="Arial"/>
              <a:cs typeface="Arial"/>
              <a:sym typeface="Arial"/>
            </a:endParaRPr>
          </a:p>
        </p:txBody>
      </p:sp>
      <p:sp>
        <p:nvSpPr>
          <p:cNvPr id="298" name="Google Shape;298;p11"/>
          <p:cNvSpPr txBox="1">
            <a:spLocks noGrp="1"/>
          </p:cNvSpPr>
          <p:nvPr>
            <p:ph type="body" idx="1"/>
          </p:nvPr>
        </p:nvSpPr>
        <p:spPr>
          <a:xfrm>
            <a:off x="1131900" y="2560325"/>
            <a:ext cx="5247000" cy="3465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3220"/>
              <a:buNone/>
            </a:pPr>
            <a:r>
              <a:rPr lang="en-US" b="1">
                <a:latin typeface="Arial"/>
                <a:ea typeface="Arial"/>
                <a:cs typeface="Arial"/>
                <a:sym typeface="Arial"/>
              </a:rPr>
              <a:t>Nutritional Facts</a:t>
            </a:r>
            <a:endParaRPr>
              <a:latin typeface="Arial"/>
              <a:ea typeface="Arial"/>
              <a:cs typeface="Arial"/>
              <a:sym typeface="Arial"/>
            </a:endParaRPr>
          </a:p>
          <a:p>
            <a:pPr marL="285750" lvl="0" indent="-268605" algn="l" rtl="0">
              <a:lnSpc>
                <a:spcPct val="100000"/>
              </a:lnSpc>
              <a:spcBef>
                <a:spcPts val="960"/>
              </a:spcBef>
              <a:spcAft>
                <a:spcPts val="0"/>
              </a:spcAft>
              <a:buSzPts val="1800"/>
              <a:buFont typeface="Noto Sans Symbols"/>
              <a:buChar char="▪"/>
            </a:pPr>
            <a:r>
              <a:rPr lang="en-US" sz="1800">
                <a:latin typeface="Arial"/>
                <a:ea typeface="Arial"/>
                <a:cs typeface="Arial"/>
                <a:sym typeface="Arial"/>
              </a:rPr>
              <a:t>1 medium peach contains 2 grams of </a:t>
            </a:r>
            <a:r>
              <a:rPr lang="en-US" sz="1800" b="1">
                <a:latin typeface="Arial"/>
                <a:ea typeface="Arial"/>
                <a:cs typeface="Arial"/>
                <a:sym typeface="Arial"/>
              </a:rPr>
              <a:t>fiber</a:t>
            </a:r>
            <a:endParaRPr sz="1800">
              <a:latin typeface="Arial"/>
              <a:ea typeface="Arial"/>
              <a:cs typeface="Arial"/>
              <a:sym typeface="Arial"/>
            </a:endParaRPr>
          </a:p>
          <a:p>
            <a:pPr marL="285750" lvl="0" indent="-268605" algn="l" rtl="0">
              <a:lnSpc>
                <a:spcPct val="100000"/>
              </a:lnSpc>
              <a:spcBef>
                <a:spcPts val="960"/>
              </a:spcBef>
              <a:spcAft>
                <a:spcPts val="0"/>
              </a:spcAft>
              <a:buSzPts val="1800"/>
              <a:buFont typeface="Noto Sans Symbols"/>
              <a:buChar char="▪"/>
            </a:pPr>
            <a:r>
              <a:rPr lang="en-US" sz="1800">
                <a:latin typeface="Arial"/>
                <a:ea typeface="Arial"/>
                <a:cs typeface="Arial"/>
                <a:sym typeface="Arial"/>
              </a:rPr>
              <a:t>10% the </a:t>
            </a:r>
            <a:r>
              <a:rPr lang="en-US" sz="1800" u="sng">
                <a:latin typeface="Arial"/>
                <a:ea typeface="Arial"/>
                <a:cs typeface="Arial"/>
                <a:sym typeface="Arial"/>
              </a:rPr>
              <a:t>DV</a:t>
            </a:r>
            <a:r>
              <a:rPr lang="en-US" sz="1800">
                <a:latin typeface="Arial"/>
                <a:ea typeface="Arial"/>
                <a:cs typeface="Arial"/>
                <a:sym typeface="Arial"/>
              </a:rPr>
              <a:t> of </a:t>
            </a:r>
            <a:r>
              <a:rPr lang="en-US" sz="1800" b="1">
                <a:latin typeface="Arial"/>
                <a:ea typeface="Arial"/>
                <a:cs typeface="Arial"/>
                <a:sym typeface="Arial"/>
              </a:rPr>
              <a:t>Vitamin A</a:t>
            </a:r>
            <a:r>
              <a:rPr lang="en-US" sz="1800">
                <a:latin typeface="Arial"/>
                <a:ea typeface="Arial"/>
                <a:cs typeface="Arial"/>
                <a:sym typeface="Arial"/>
              </a:rPr>
              <a:t> &amp; is especially high in </a:t>
            </a:r>
            <a:r>
              <a:rPr lang="en-US" sz="1800" u="sng">
                <a:latin typeface="Arial"/>
                <a:ea typeface="Arial"/>
                <a:cs typeface="Arial"/>
                <a:sym typeface="Arial"/>
              </a:rPr>
              <a:t>beta carotene</a:t>
            </a:r>
            <a:endParaRPr sz="1800">
              <a:latin typeface="Arial"/>
              <a:ea typeface="Arial"/>
              <a:cs typeface="Arial"/>
              <a:sym typeface="Arial"/>
            </a:endParaRPr>
          </a:p>
          <a:p>
            <a:pPr marL="285750" lvl="0" indent="-268605" algn="l" rtl="0">
              <a:lnSpc>
                <a:spcPct val="100000"/>
              </a:lnSpc>
              <a:spcBef>
                <a:spcPts val="960"/>
              </a:spcBef>
              <a:spcAft>
                <a:spcPts val="0"/>
              </a:spcAft>
              <a:buSzPts val="1800"/>
              <a:buFont typeface="Noto Sans Symbols"/>
              <a:buChar char="▪"/>
            </a:pPr>
            <a:r>
              <a:rPr lang="en-US" sz="1800">
                <a:latin typeface="Arial"/>
                <a:ea typeface="Arial"/>
                <a:cs typeface="Arial"/>
                <a:sym typeface="Arial"/>
              </a:rPr>
              <a:t>17% the </a:t>
            </a:r>
            <a:r>
              <a:rPr lang="en-US" sz="1800" u="sng">
                <a:latin typeface="Arial"/>
                <a:ea typeface="Arial"/>
                <a:cs typeface="Arial"/>
                <a:sym typeface="Arial"/>
              </a:rPr>
              <a:t>DV</a:t>
            </a:r>
            <a:r>
              <a:rPr lang="en-US" sz="1800">
                <a:latin typeface="Arial"/>
                <a:ea typeface="Arial"/>
                <a:cs typeface="Arial"/>
                <a:sym typeface="Arial"/>
              </a:rPr>
              <a:t> of </a:t>
            </a:r>
            <a:r>
              <a:rPr lang="en-US" sz="1800" b="1">
                <a:latin typeface="Arial"/>
                <a:ea typeface="Arial"/>
                <a:cs typeface="Arial"/>
                <a:sym typeface="Arial"/>
              </a:rPr>
              <a:t>Vitamin C </a:t>
            </a:r>
            <a:r>
              <a:rPr lang="en-US" sz="1800">
                <a:latin typeface="Arial"/>
                <a:ea typeface="Arial"/>
                <a:cs typeface="Arial"/>
                <a:sym typeface="Arial"/>
              </a:rPr>
              <a:t>(</a:t>
            </a:r>
            <a:r>
              <a:rPr lang="en-US" sz="1800" u="sng">
                <a:latin typeface="Arial"/>
                <a:ea typeface="Arial"/>
                <a:cs typeface="Arial"/>
                <a:sym typeface="Arial"/>
              </a:rPr>
              <a:t>ascorbic acid</a:t>
            </a:r>
            <a:r>
              <a:rPr lang="en-US" sz="1800">
                <a:latin typeface="Arial"/>
                <a:ea typeface="Arial"/>
                <a:cs typeface="Arial"/>
                <a:sym typeface="Arial"/>
              </a:rPr>
              <a:t>) </a:t>
            </a:r>
            <a:endParaRPr sz="180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Vitamin A &amp; Vitamin C are </a:t>
            </a:r>
            <a:r>
              <a:rPr lang="en-US" sz="1800" u="sng">
                <a:latin typeface="Arial"/>
                <a:ea typeface="Arial"/>
                <a:cs typeface="Arial"/>
                <a:sym typeface="Arial"/>
              </a:rPr>
              <a:t>antioxidants</a:t>
            </a:r>
            <a:endParaRPr sz="1800">
              <a:latin typeface="Arial"/>
              <a:ea typeface="Arial"/>
              <a:cs typeface="Arial"/>
              <a:sym typeface="Arial"/>
            </a:endParaRPr>
          </a:p>
          <a:p>
            <a:pPr marL="285750" lvl="0" indent="-268605" algn="l" rtl="0">
              <a:lnSpc>
                <a:spcPct val="100000"/>
              </a:lnSpc>
              <a:spcBef>
                <a:spcPts val="960"/>
              </a:spcBef>
              <a:spcAft>
                <a:spcPts val="0"/>
              </a:spcAft>
              <a:buSzPts val="1800"/>
              <a:buFont typeface="Noto Sans Symbols"/>
              <a:buChar char="▪"/>
            </a:pPr>
            <a:r>
              <a:rPr lang="en-US" sz="1800">
                <a:latin typeface="Arial"/>
                <a:ea typeface="Arial"/>
                <a:cs typeface="Arial"/>
                <a:sym typeface="Arial"/>
              </a:rPr>
              <a:t>8% the DV of </a:t>
            </a:r>
            <a:r>
              <a:rPr lang="en-US" sz="1800" b="1">
                <a:latin typeface="Arial"/>
                <a:ea typeface="Arial"/>
                <a:cs typeface="Arial"/>
                <a:sym typeface="Arial"/>
              </a:rPr>
              <a:t>Potassium</a:t>
            </a:r>
            <a:endParaRPr sz="1800">
              <a:latin typeface="Arial"/>
              <a:ea typeface="Arial"/>
              <a:cs typeface="Arial"/>
              <a:sym typeface="Arial"/>
            </a:endParaRPr>
          </a:p>
          <a:p>
            <a:pPr marL="742950" lvl="1" indent="-291465" algn="l" rtl="0">
              <a:lnSpc>
                <a:spcPct val="100000"/>
              </a:lnSpc>
              <a:spcBef>
                <a:spcPts val="880"/>
              </a:spcBef>
              <a:spcAft>
                <a:spcPts val="0"/>
              </a:spcAft>
              <a:buSzPts val="1700"/>
              <a:buChar char="•"/>
            </a:pPr>
            <a:r>
              <a:rPr lang="en-US" sz="1700">
                <a:latin typeface="Arial"/>
                <a:ea typeface="Arial"/>
                <a:cs typeface="Arial"/>
                <a:sym typeface="Arial"/>
              </a:rPr>
              <a:t>a mineral, electrolyte &amp; element K on the periodic table</a:t>
            </a:r>
            <a:endParaRPr sz="1700">
              <a:latin typeface="Poppins"/>
              <a:ea typeface="Poppins"/>
              <a:cs typeface="Poppins"/>
              <a:sym typeface="Poppins"/>
            </a:endParaRPr>
          </a:p>
        </p:txBody>
      </p:sp>
      <p:sp>
        <p:nvSpPr>
          <p:cNvPr id="299" name="Google Shape;299;p11"/>
          <p:cNvSpPr txBox="1">
            <a:spLocks noGrp="1"/>
          </p:cNvSpPr>
          <p:nvPr>
            <p:ph type="body" idx="2"/>
          </p:nvPr>
        </p:nvSpPr>
        <p:spPr>
          <a:xfrm>
            <a:off x="6575018" y="2560320"/>
            <a:ext cx="4811668" cy="331012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3220"/>
              <a:buNone/>
            </a:pPr>
            <a:r>
              <a:rPr lang="en-US" b="1">
                <a:latin typeface="Arial"/>
                <a:ea typeface="Arial"/>
                <a:cs typeface="Arial"/>
                <a:sym typeface="Arial"/>
              </a:rPr>
              <a:t>Health Benefits</a:t>
            </a:r>
            <a:endParaRPr>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Aids digestion &amp; helps with satiety </a:t>
            </a:r>
            <a:endParaRPr sz="180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Supports night vision &amp; keeps skin healthy</a:t>
            </a:r>
            <a:endParaRPr sz="180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Helps wound healing &amp; strengthens the immune system</a:t>
            </a:r>
            <a:endParaRPr sz="180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Eliminates free radicals (toxins)</a:t>
            </a:r>
            <a:endParaRPr sz="180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Regulates fluids, muscle contractions &amp; sends nerve signals</a:t>
            </a:r>
            <a:endParaRPr sz="1800">
              <a:latin typeface="Poppins"/>
              <a:ea typeface="Poppins"/>
              <a:cs typeface="Poppins"/>
              <a:sym typeface="Poppins"/>
            </a:endParaRPr>
          </a:p>
        </p:txBody>
      </p:sp>
      <p:pic>
        <p:nvPicPr>
          <p:cNvPr id="300" name="Google Shape;300;p11"/>
          <p:cNvPicPr preferRelativeResize="0"/>
          <p:nvPr/>
        </p:nvPicPr>
        <p:blipFill rotWithShape="1">
          <a:blip r:embed="rId3">
            <a:alphaModFix/>
          </a:blip>
          <a:srcRect/>
          <a:stretch/>
        </p:blipFill>
        <p:spPr>
          <a:xfrm>
            <a:off x="617306" y="594152"/>
            <a:ext cx="2693785" cy="1792591"/>
          </a:xfrm>
          <a:prstGeom prst="rect">
            <a:avLst/>
          </a:prstGeom>
          <a:noFill/>
          <a:ln>
            <a:noFill/>
          </a:ln>
        </p:spPr>
      </p:pic>
      <p:pic>
        <p:nvPicPr>
          <p:cNvPr id="301" name="Google Shape;301;p11"/>
          <p:cNvPicPr preferRelativeResize="0"/>
          <p:nvPr/>
        </p:nvPicPr>
        <p:blipFill rotWithShape="1">
          <a:blip r:embed="rId4">
            <a:alphaModFix/>
          </a:blip>
          <a:srcRect/>
          <a:stretch/>
        </p:blipFill>
        <p:spPr>
          <a:xfrm>
            <a:off x="7653578" y="626181"/>
            <a:ext cx="1728531" cy="1728531"/>
          </a:xfrm>
          <a:prstGeom prst="rect">
            <a:avLst/>
          </a:prstGeom>
          <a:noFill/>
          <a:ln>
            <a:noFill/>
          </a:ln>
        </p:spPr>
      </p:pic>
      <p:pic>
        <p:nvPicPr>
          <p:cNvPr id="302" name="Google Shape;302;p11" descr="Free vector graphic: Eyes, Blue, Drawing, Isolated, Look - Free Image on Pixabay - 309416"/>
          <p:cNvPicPr preferRelativeResize="0"/>
          <p:nvPr/>
        </p:nvPicPr>
        <p:blipFill rotWithShape="1">
          <a:blip r:embed="rId5">
            <a:alphaModFix/>
          </a:blip>
          <a:srcRect/>
          <a:stretch/>
        </p:blipFill>
        <p:spPr>
          <a:xfrm>
            <a:off x="9499160" y="5316590"/>
            <a:ext cx="1883343" cy="941672"/>
          </a:xfrm>
          <a:prstGeom prst="rect">
            <a:avLst/>
          </a:prstGeom>
          <a:noFill/>
          <a:ln>
            <a:noFill/>
          </a:ln>
        </p:spPr>
      </p:pic>
      <p:pic>
        <p:nvPicPr>
          <p:cNvPr id="303" name="Google Shape;303;p11" descr="Mistakes we make are often our best teachers | Voxitatis Blog"/>
          <p:cNvPicPr preferRelativeResize="0"/>
          <p:nvPr/>
        </p:nvPicPr>
        <p:blipFill rotWithShape="1">
          <a:blip r:embed="rId6">
            <a:alphaModFix/>
          </a:blip>
          <a:srcRect/>
          <a:stretch/>
        </p:blipFill>
        <p:spPr>
          <a:xfrm>
            <a:off x="9499160" y="615006"/>
            <a:ext cx="2080031" cy="11679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2"/>
          <p:cNvSpPr txBox="1">
            <a:spLocks noGrp="1"/>
          </p:cNvSpPr>
          <p:nvPr>
            <p:ph type="title"/>
          </p:nvPr>
        </p:nvSpPr>
        <p:spPr>
          <a:xfrm>
            <a:off x="4020900" y="855225"/>
            <a:ext cx="41502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Fun Facts</a:t>
            </a:r>
            <a:endParaRPr>
              <a:solidFill>
                <a:srgbClr val="BB7265"/>
              </a:solidFill>
              <a:latin typeface="Arial"/>
              <a:ea typeface="Arial"/>
              <a:cs typeface="Arial"/>
              <a:sym typeface="Arial"/>
            </a:endParaRPr>
          </a:p>
        </p:txBody>
      </p:sp>
      <p:pic>
        <p:nvPicPr>
          <p:cNvPr id="310" name="Google Shape;310;p12"/>
          <p:cNvPicPr preferRelativeResize="0">
            <a:picLocks noGrp="1"/>
          </p:cNvPicPr>
          <p:nvPr>
            <p:ph type="body" idx="2"/>
          </p:nvPr>
        </p:nvPicPr>
        <p:blipFill rotWithShape="1">
          <a:blip r:embed="rId3">
            <a:alphaModFix/>
          </a:blip>
          <a:srcRect/>
          <a:stretch/>
        </p:blipFill>
        <p:spPr>
          <a:xfrm>
            <a:off x="7023350" y="2899775"/>
            <a:ext cx="4503300" cy="2545200"/>
          </a:xfrm>
          <a:prstGeom prst="rect">
            <a:avLst/>
          </a:prstGeom>
          <a:noFill/>
          <a:ln>
            <a:noFill/>
          </a:ln>
        </p:spPr>
      </p:pic>
      <p:sp>
        <p:nvSpPr>
          <p:cNvPr id="311" name="Google Shape;311;p12"/>
          <p:cNvSpPr txBox="1">
            <a:spLocks noGrp="1"/>
          </p:cNvSpPr>
          <p:nvPr>
            <p:ph type="body" idx="3"/>
          </p:nvPr>
        </p:nvSpPr>
        <p:spPr>
          <a:xfrm>
            <a:off x="6803566" y="2380000"/>
            <a:ext cx="4503373" cy="51976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3220"/>
              <a:buNone/>
            </a:pPr>
            <a:r>
              <a:rPr lang="en-US"/>
              <a:t> “Do Your Bit – Save the Pit.” </a:t>
            </a:r>
            <a:endParaRPr/>
          </a:p>
        </p:txBody>
      </p:sp>
      <p:pic>
        <p:nvPicPr>
          <p:cNvPr id="312" name="Google Shape;312;p12"/>
          <p:cNvPicPr preferRelativeResize="0"/>
          <p:nvPr/>
        </p:nvPicPr>
        <p:blipFill rotWithShape="1">
          <a:blip r:embed="rId4">
            <a:alphaModFix/>
          </a:blip>
          <a:srcRect/>
          <a:stretch/>
        </p:blipFill>
        <p:spPr>
          <a:xfrm>
            <a:off x="4409041" y="2446585"/>
            <a:ext cx="1776025" cy="2125311"/>
          </a:xfrm>
          <a:prstGeom prst="rect">
            <a:avLst/>
          </a:prstGeom>
          <a:noFill/>
          <a:ln>
            <a:noFill/>
          </a:ln>
        </p:spPr>
      </p:pic>
      <p:pic>
        <p:nvPicPr>
          <p:cNvPr id="313" name="Google Shape;313;p12"/>
          <p:cNvPicPr preferRelativeResize="0"/>
          <p:nvPr/>
        </p:nvPicPr>
        <p:blipFill rotWithShape="1">
          <a:blip r:embed="rId5">
            <a:alphaModFix/>
          </a:blip>
          <a:srcRect/>
          <a:stretch/>
        </p:blipFill>
        <p:spPr>
          <a:xfrm>
            <a:off x="645991" y="2446585"/>
            <a:ext cx="3763050" cy="2125311"/>
          </a:xfrm>
          <a:prstGeom prst="rect">
            <a:avLst/>
          </a:prstGeom>
          <a:noFill/>
          <a:ln>
            <a:noFill/>
          </a:ln>
        </p:spPr>
      </p:pic>
      <p:sp>
        <p:nvSpPr>
          <p:cNvPr id="314" name="Google Shape;314;p12"/>
          <p:cNvSpPr txBox="1"/>
          <p:nvPr/>
        </p:nvSpPr>
        <p:spPr>
          <a:xfrm>
            <a:off x="918600" y="4571900"/>
            <a:ext cx="5628600" cy="4305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70"/>
              <a:buFont typeface="Arial"/>
              <a:buChar char="⮚"/>
            </a:pPr>
            <a:r>
              <a:rPr lang="en-US" sz="1800" b="0" i="0" u="none" strike="noStrike" cap="none">
                <a:solidFill>
                  <a:srgbClr val="262626"/>
                </a:solidFill>
                <a:latin typeface="Arial"/>
                <a:ea typeface="Arial"/>
                <a:cs typeface="Arial"/>
                <a:sym typeface="Arial"/>
              </a:rPr>
              <a:t>Chemical warfare was used during World War I</a:t>
            </a:r>
            <a:endParaRPr sz="1400" b="0" i="0" u="none" strike="noStrike" cap="none">
              <a:solidFill>
                <a:srgbClr val="262626"/>
              </a:solidFill>
              <a:latin typeface="Arial"/>
              <a:ea typeface="Arial"/>
              <a:cs typeface="Arial"/>
              <a:sym typeface="Arial"/>
            </a:endParaRPr>
          </a:p>
          <a:p>
            <a:pPr marL="742950" marR="0" lvl="1" indent="-183515" algn="l" rtl="0">
              <a:lnSpc>
                <a:spcPct val="100000"/>
              </a:lnSpc>
              <a:spcBef>
                <a:spcPts val="880"/>
              </a:spcBef>
              <a:spcAft>
                <a:spcPts val="0"/>
              </a:spcAft>
              <a:buClr>
                <a:schemeClr val="accent1"/>
              </a:buClr>
              <a:buSzPts val="1610"/>
              <a:buFont typeface="Noto Sans Symbols"/>
              <a:buNone/>
            </a:pPr>
            <a:endParaRPr sz="1400" b="0" i="0" u="none" strike="noStrike" cap="none">
              <a:solidFill>
                <a:srgbClr val="262626"/>
              </a:solidFill>
              <a:latin typeface="Poppins"/>
              <a:ea typeface="Poppins"/>
              <a:cs typeface="Poppins"/>
              <a:sym typeface="Poppins"/>
            </a:endParaRPr>
          </a:p>
          <a:p>
            <a:pPr marL="742950" marR="0" lvl="1" indent="-139700" algn="l" rtl="0">
              <a:lnSpc>
                <a:spcPct val="100000"/>
              </a:lnSpc>
              <a:spcBef>
                <a:spcPts val="1000"/>
              </a:spcBef>
              <a:spcAft>
                <a:spcPts val="0"/>
              </a:spcAft>
              <a:buClr>
                <a:schemeClr val="accent1"/>
              </a:buClr>
              <a:buSzPts val="2300"/>
              <a:buFont typeface="Noto Sans Symbols"/>
              <a:buNone/>
            </a:pPr>
            <a:endParaRPr sz="2000" b="0" i="0" u="none" strike="noStrike" cap="none">
              <a:solidFill>
                <a:srgbClr val="262626"/>
              </a:solidFill>
              <a:latin typeface="Poppins"/>
              <a:ea typeface="Poppins"/>
              <a:cs typeface="Poppins"/>
              <a:sym typeface="Poppins"/>
            </a:endParaRPr>
          </a:p>
          <a:p>
            <a:pPr marL="0" marR="0" lvl="0" indent="0" algn="l" rtl="0">
              <a:lnSpc>
                <a:spcPct val="100000"/>
              </a:lnSpc>
              <a:spcBef>
                <a:spcPts val="1080"/>
              </a:spcBef>
              <a:spcAft>
                <a:spcPts val="0"/>
              </a:spcAft>
              <a:buClr>
                <a:schemeClr val="accent1"/>
              </a:buClr>
              <a:buSzPts val="2760"/>
              <a:buFont typeface="Arial"/>
              <a:buNone/>
            </a:pPr>
            <a:endParaRPr sz="2400" b="0" i="0" u="none" strike="noStrike" cap="none">
              <a:solidFill>
                <a:srgbClr val="262626"/>
              </a:solidFill>
              <a:latin typeface="Poppins"/>
              <a:ea typeface="Poppins"/>
              <a:cs typeface="Poppins"/>
              <a:sym typeface="Poppins"/>
            </a:endParaRPr>
          </a:p>
        </p:txBody>
      </p:sp>
      <p:sp>
        <p:nvSpPr>
          <p:cNvPr id="315" name="Google Shape;315;p12"/>
          <p:cNvSpPr txBox="1"/>
          <p:nvPr/>
        </p:nvSpPr>
        <p:spPr>
          <a:xfrm>
            <a:off x="918600" y="5240155"/>
            <a:ext cx="6157500" cy="4305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70"/>
              <a:buFont typeface="Arial"/>
              <a:buChar char="⮚"/>
            </a:pPr>
            <a:r>
              <a:rPr lang="en-US" sz="1800" b="0" i="0" u="none" strike="noStrike" cap="none">
                <a:solidFill>
                  <a:srgbClr val="262626"/>
                </a:solidFill>
                <a:latin typeface="Arial"/>
                <a:ea typeface="Arial"/>
                <a:cs typeface="Arial"/>
                <a:sym typeface="Arial"/>
              </a:rPr>
              <a:t>Peach pits were used as filters in gas masks</a:t>
            </a:r>
            <a:endParaRPr sz="1400" b="0" i="0" u="none" strike="noStrike" cap="none">
              <a:solidFill>
                <a:srgbClr val="262626"/>
              </a:solidFill>
              <a:latin typeface="Arial"/>
              <a:ea typeface="Arial"/>
              <a:cs typeface="Arial"/>
              <a:sym typeface="Arial"/>
            </a:endParaRPr>
          </a:p>
          <a:p>
            <a:pPr marL="742950" marR="0" lvl="1" indent="-183515" algn="l" rtl="0">
              <a:lnSpc>
                <a:spcPct val="100000"/>
              </a:lnSpc>
              <a:spcBef>
                <a:spcPts val="880"/>
              </a:spcBef>
              <a:spcAft>
                <a:spcPts val="0"/>
              </a:spcAft>
              <a:buClr>
                <a:schemeClr val="accent1"/>
              </a:buClr>
              <a:buSzPts val="1610"/>
              <a:buFont typeface="Noto Sans Symbols"/>
              <a:buNone/>
            </a:pPr>
            <a:endParaRPr sz="1400" b="0" i="0" u="none" strike="noStrike" cap="none">
              <a:solidFill>
                <a:srgbClr val="262626"/>
              </a:solidFill>
              <a:latin typeface="Poppins"/>
              <a:ea typeface="Poppins"/>
              <a:cs typeface="Poppins"/>
              <a:sym typeface="Poppins"/>
            </a:endParaRPr>
          </a:p>
          <a:p>
            <a:pPr marL="742950" marR="0" lvl="1" indent="-139700" algn="l" rtl="0">
              <a:lnSpc>
                <a:spcPct val="100000"/>
              </a:lnSpc>
              <a:spcBef>
                <a:spcPts val="1000"/>
              </a:spcBef>
              <a:spcAft>
                <a:spcPts val="0"/>
              </a:spcAft>
              <a:buClr>
                <a:schemeClr val="accent1"/>
              </a:buClr>
              <a:buSzPts val="2300"/>
              <a:buFont typeface="Noto Sans Symbols"/>
              <a:buNone/>
            </a:pPr>
            <a:endParaRPr sz="2000" b="0" i="0" u="none" strike="noStrike" cap="none">
              <a:solidFill>
                <a:srgbClr val="262626"/>
              </a:solidFill>
              <a:latin typeface="Poppins"/>
              <a:ea typeface="Poppins"/>
              <a:cs typeface="Poppins"/>
              <a:sym typeface="Poppins"/>
            </a:endParaRPr>
          </a:p>
          <a:p>
            <a:pPr marL="0" marR="0" lvl="0" indent="0" algn="l" rtl="0">
              <a:lnSpc>
                <a:spcPct val="100000"/>
              </a:lnSpc>
              <a:spcBef>
                <a:spcPts val="1080"/>
              </a:spcBef>
              <a:spcAft>
                <a:spcPts val="0"/>
              </a:spcAft>
              <a:buClr>
                <a:schemeClr val="accent1"/>
              </a:buClr>
              <a:buSzPts val="2760"/>
              <a:buFont typeface="Arial"/>
              <a:buNone/>
            </a:pPr>
            <a:endParaRPr sz="2400" b="0" i="0" u="none" strike="noStrike" cap="none">
              <a:solidFill>
                <a:srgbClr val="262626"/>
              </a:solidFill>
              <a:latin typeface="Poppins"/>
              <a:ea typeface="Poppins"/>
              <a:cs typeface="Poppins"/>
              <a:sym typeface="Poppins"/>
            </a:endParaRPr>
          </a:p>
        </p:txBody>
      </p:sp>
      <p:sp>
        <p:nvSpPr>
          <p:cNvPr id="316" name="Google Shape;316;p12"/>
          <p:cNvSpPr txBox="1"/>
          <p:nvPr/>
        </p:nvSpPr>
        <p:spPr>
          <a:xfrm>
            <a:off x="7329938" y="5531301"/>
            <a:ext cx="4196700" cy="5199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25"/>
              <a:buFont typeface="Arial"/>
              <a:buChar char="⮚"/>
            </a:pPr>
            <a:r>
              <a:rPr lang="en-US" sz="1800" b="0" i="0" u="none" strike="noStrike" cap="none">
                <a:solidFill>
                  <a:srgbClr val="262626"/>
                </a:solidFill>
                <a:latin typeface="Arial"/>
                <a:ea typeface="Arial"/>
                <a:cs typeface="Arial"/>
                <a:sym typeface="Arial"/>
              </a:rPr>
              <a:t>200 peach stones made enough carbon for 1 mask</a:t>
            </a:r>
            <a:endParaRPr sz="1700" b="0" i="0" u="none" strike="noStrike" cap="none">
              <a:solidFill>
                <a:srgbClr val="000000"/>
              </a:solidFill>
              <a:latin typeface="Arial"/>
              <a:ea typeface="Arial"/>
              <a:cs typeface="Arial"/>
              <a:sym typeface="Arial"/>
            </a:endParaRPr>
          </a:p>
          <a:p>
            <a:pPr marL="742950" marR="0" lvl="1" indent="-139700" algn="l" rtl="0">
              <a:lnSpc>
                <a:spcPct val="100000"/>
              </a:lnSpc>
              <a:spcBef>
                <a:spcPts val="1000"/>
              </a:spcBef>
              <a:spcAft>
                <a:spcPts val="0"/>
              </a:spcAft>
              <a:buClr>
                <a:schemeClr val="accent1"/>
              </a:buClr>
              <a:buSzPts val="2300"/>
              <a:buFont typeface="Noto Sans Symbols"/>
              <a:buNone/>
            </a:pPr>
            <a:endParaRPr sz="2000" b="0" i="0" u="none" strike="noStrike" cap="none">
              <a:solidFill>
                <a:srgbClr val="262626"/>
              </a:solidFill>
              <a:latin typeface="Poppins"/>
              <a:ea typeface="Poppins"/>
              <a:cs typeface="Poppins"/>
              <a:sym typeface="Poppins"/>
            </a:endParaRPr>
          </a:p>
          <a:p>
            <a:pPr marL="0" marR="0" lvl="0" indent="0" algn="l" rtl="0">
              <a:lnSpc>
                <a:spcPct val="100000"/>
              </a:lnSpc>
              <a:spcBef>
                <a:spcPts val="1080"/>
              </a:spcBef>
              <a:spcAft>
                <a:spcPts val="0"/>
              </a:spcAft>
              <a:buClr>
                <a:schemeClr val="accent1"/>
              </a:buClr>
              <a:buSzPts val="2760"/>
              <a:buFont typeface="Arial"/>
              <a:buNone/>
            </a:pPr>
            <a:endParaRPr sz="2400" b="0" i="0" u="none" strike="noStrike" cap="none">
              <a:solidFill>
                <a:srgbClr val="262626"/>
              </a:solidFill>
              <a:latin typeface="Poppins"/>
              <a:ea typeface="Poppins"/>
              <a:cs typeface="Poppins"/>
              <a:sym typeface="Poppins"/>
            </a:endParaRPr>
          </a:p>
        </p:txBody>
      </p:sp>
      <p:sp>
        <p:nvSpPr>
          <p:cNvPr id="317" name="Google Shape;317;p12"/>
          <p:cNvSpPr txBox="1"/>
          <p:nvPr/>
        </p:nvSpPr>
        <p:spPr>
          <a:xfrm>
            <a:off x="636365" y="2195222"/>
            <a:ext cx="81705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accent1"/>
                </a:solidFill>
                <a:latin typeface="Poppins"/>
                <a:ea typeface="Poppins"/>
                <a:cs typeface="Poppins"/>
                <a:sym typeface="Poppins"/>
              </a:rPr>
              <a:t>Est 1918</a:t>
            </a:r>
            <a:endParaRPr sz="1200" b="0" i="0" u="none" strike="noStrike" cap="none">
              <a:solidFill>
                <a:schemeClr val="accent1"/>
              </a:solidFill>
              <a:latin typeface="Poppins"/>
              <a:ea typeface="Poppins"/>
              <a:cs typeface="Poppins"/>
              <a:sym typeface="Poppins"/>
            </a:endParaRPr>
          </a:p>
        </p:txBody>
      </p:sp>
      <p:pic>
        <p:nvPicPr>
          <p:cNvPr id="318" name="Google Shape;318;p12" descr="Free picture: peach pit, seed, kernel"/>
          <p:cNvPicPr preferRelativeResize="0"/>
          <p:nvPr/>
        </p:nvPicPr>
        <p:blipFill rotWithShape="1">
          <a:blip r:embed="rId6">
            <a:alphaModFix/>
          </a:blip>
          <a:srcRect/>
          <a:stretch/>
        </p:blipFill>
        <p:spPr>
          <a:xfrm>
            <a:off x="8387147" y="696180"/>
            <a:ext cx="1621887" cy="1621887"/>
          </a:xfrm>
          <a:prstGeom prst="rect">
            <a:avLst/>
          </a:prstGeom>
          <a:noFill/>
          <a:ln>
            <a:noFill/>
          </a:ln>
        </p:spPr>
      </p:pic>
      <p:pic>
        <p:nvPicPr>
          <p:cNvPr id="319" name="Google Shape;319;p12"/>
          <p:cNvPicPr preferRelativeResize="0"/>
          <p:nvPr/>
        </p:nvPicPr>
        <p:blipFill rotWithShape="1">
          <a:blip r:embed="rId7">
            <a:alphaModFix/>
          </a:blip>
          <a:srcRect/>
          <a:stretch/>
        </p:blipFill>
        <p:spPr>
          <a:xfrm>
            <a:off x="1453426" y="696269"/>
            <a:ext cx="2304852" cy="1621708"/>
          </a:xfrm>
          <a:prstGeom prst="rect">
            <a:avLst/>
          </a:prstGeom>
          <a:noFill/>
          <a:ln>
            <a:noFill/>
          </a:ln>
        </p:spPr>
      </p:pic>
      <p:sp>
        <p:nvSpPr>
          <p:cNvPr id="320" name="Google Shape;320;p12"/>
          <p:cNvSpPr txBox="1"/>
          <p:nvPr/>
        </p:nvSpPr>
        <p:spPr>
          <a:xfrm>
            <a:off x="918600" y="5531300"/>
            <a:ext cx="6157500" cy="648000"/>
          </a:xfrm>
          <a:prstGeom prst="rect">
            <a:avLst/>
          </a:prstGeom>
          <a:noFill/>
          <a:ln>
            <a:noFill/>
          </a:ln>
        </p:spPr>
        <p:txBody>
          <a:bodyPr spcFirstLastPara="1" wrap="square" lIns="91425" tIns="91425" rIns="91425" bIns="91425" anchor="t" anchorCtr="0">
            <a:spAutoFit/>
          </a:bodyPr>
          <a:lstStyle/>
          <a:p>
            <a:pPr marL="742950" marR="0" lvl="1" indent="-285750" algn="l" rtl="0">
              <a:lnSpc>
                <a:spcPct val="100000"/>
              </a:lnSpc>
              <a:spcBef>
                <a:spcPts val="880"/>
              </a:spcBef>
              <a:spcAft>
                <a:spcPts val="0"/>
              </a:spcAft>
              <a:buClr>
                <a:schemeClr val="accent1"/>
              </a:buClr>
              <a:buSzPts val="1610"/>
              <a:buFont typeface="Arial"/>
              <a:buChar char="▪"/>
            </a:pPr>
            <a:r>
              <a:rPr lang="en-US" sz="1400" b="0" i="0" u="none" strike="noStrike" cap="none">
                <a:solidFill>
                  <a:srgbClr val="303030"/>
                </a:solidFill>
                <a:latin typeface="Arial"/>
                <a:ea typeface="Arial"/>
                <a:cs typeface="Arial"/>
                <a:sym typeface="Arial"/>
              </a:rPr>
              <a:t>Once burned, charcoal was extracted and used in the creation of the masks' charcoal filters which neutralized the poisonous gases</a:t>
            </a:r>
            <a:endParaRPr sz="1400" b="0" i="0" u="none" strike="noStrike" cap="none">
              <a:solidFill>
                <a:srgbClr val="000000"/>
              </a:solidFill>
              <a:latin typeface="Garamond"/>
              <a:ea typeface="Garamond"/>
              <a:cs typeface="Garamond"/>
              <a:sym typeface="Garamond"/>
            </a:endParaRPr>
          </a:p>
        </p:txBody>
      </p:sp>
      <p:sp>
        <p:nvSpPr>
          <p:cNvPr id="321" name="Google Shape;321;p12"/>
          <p:cNvSpPr txBox="1"/>
          <p:nvPr/>
        </p:nvSpPr>
        <p:spPr>
          <a:xfrm>
            <a:off x="918600" y="4859450"/>
            <a:ext cx="3873300" cy="432600"/>
          </a:xfrm>
          <a:prstGeom prst="rect">
            <a:avLst/>
          </a:prstGeom>
          <a:noFill/>
          <a:ln>
            <a:noFill/>
          </a:ln>
        </p:spPr>
        <p:txBody>
          <a:bodyPr spcFirstLastPara="1" wrap="square" lIns="91425" tIns="91425" rIns="91425" bIns="91425" anchor="t" anchorCtr="0">
            <a:spAutoFit/>
          </a:bodyPr>
          <a:lstStyle/>
          <a:p>
            <a:pPr marL="742950" marR="0" lvl="1" indent="-285750" algn="l" rtl="0">
              <a:lnSpc>
                <a:spcPct val="100000"/>
              </a:lnSpc>
              <a:spcBef>
                <a:spcPts val="880"/>
              </a:spcBef>
              <a:spcAft>
                <a:spcPts val="0"/>
              </a:spcAft>
              <a:buClr>
                <a:schemeClr val="accent1"/>
              </a:buClr>
              <a:buSzPts val="1610"/>
              <a:buFont typeface="Arial"/>
              <a:buChar char="▪"/>
            </a:pPr>
            <a:r>
              <a:rPr lang="en-US" sz="1400" b="0" i="0" u="none" strike="noStrike" cap="none">
                <a:solidFill>
                  <a:srgbClr val="262626"/>
                </a:solidFill>
                <a:latin typeface="Arial"/>
                <a:ea typeface="Arial"/>
                <a:cs typeface="Arial"/>
                <a:sym typeface="Arial"/>
              </a:rPr>
              <a:t>Mustard gas caused injuries + death</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txBox="1">
            <a:spLocks noGrp="1"/>
          </p:cNvSpPr>
          <p:nvPr>
            <p:ph type="title"/>
          </p:nvPr>
        </p:nvSpPr>
        <p:spPr>
          <a:xfrm>
            <a:off x="3678750" y="857375"/>
            <a:ext cx="48345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Fun Facts</a:t>
            </a:r>
            <a:endParaRPr>
              <a:solidFill>
                <a:srgbClr val="BB7265"/>
              </a:solidFill>
              <a:latin typeface="Arial"/>
              <a:ea typeface="Arial"/>
              <a:cs typeface="Arial"/>
              <a:sym typeface="Arial"/>
            </a:endParaRPr>
          </a:p>
        </p:txBody>
      </p:sp>
      <p:sp>
        <p:nvSpPr>
          <p:cNvPr id="328" name="Google Shape;328;p13"/>
          <p:cNvSpPr txBox="1">
            <a:spLocks noGrp="1"/>
          </p:cNvSpPr>
          <p:nvPr>
            <p:ph type="body" idx="1"/>
          </p:nvPr>
        </p:nvSpPr>
        <p:spPr>
          <a:xfrm>
            <a:off x="4654618" y="2570989"/>
            <a:ext cx="6433800" cy="13566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3450"/>
              <a:buChar char="•"/>
            </a:pPr>
            <a:r>
              <a:rPr lang="en-US" sz="3000">
                <a:latin typeface="Arial"/>
                <a:ea typeface="Arial"/>
                <a:cs typeface="Arial"/>
                <a:sym typeface="Arial"/>
              </a:rPr>
              <a:t>Peaches &amp; Nectarines are twins!</a:t>
            </a:r>
            <a:endParaRPr>
              <a:latin typeface="Arial"/>
              <a:ea typeface="Arial"/>
              <a:cs typeface="Arial"/>
              <a:sym typeface="Arial"/>
            </a:endParaRPr>
          </a:p>
          <a:p>
            <a:pPr marL="742950" lvl="1" indent="-273050" algn="l" rtl="0">
              <a:lnSpc>
                <a:spcPct val="100000"/>
              </a:lnSpc>
              <a:spcBef>
                <a:spcPts val="1000"/>
              </a:spcBef>
              <a:spcAft>
                <a:spcPts val="0"/>
              </a:spcAft>
              <a:buSzPts val="2100"/>
              <a:buChar char="•"/>
            </a:pPr>
            <a:r>
              <a:rPr lang="en-US" sz="1800">
                <a:latin typeface="Arial"/>
                <a:ea typeface="Arial"/>
                <a:cs typeface="Arial"/>
                <a:sym typeface="Arial"/>
              </a:rPr>
              <a:t>They are identical except one has fuzzy skin, the other has smooth</a:t>
            </a:r>
            <a:endParaRPr sz="1800">
              <a:latin typeface="Arial"/>
              <a:ea typeface="Arial"/>
              <a:cs typeface="Arial"/>
              <a:sym typeface="Arial"/>
            </a:endParaRPr>
          </a:p>
        </p:txBody>
      </p:sp>
      <p:pic>
        <p:nvPicPr>
          <p:cNvPr id="329" name="Google Shape;329;p13"/>
          <p:cNvPicPr preferRelativeResize="0"/>
          <p:nvPr/>
        </p:nvPicPr>
        <p:blipFill rotWithShape="1">
          <a:blip r:embed="rId3">
            <a:alphaModFix/>
          </a:blip>
          <a:srcRect/>
          <a:stretch/>
        </p:blipFill>
        <p:spPr>
          <a:xfrm>
            <a:off x="685838" y="2465136"/>
            <a:ext cx="3712908" cy="1943088"/>
          </a:xfrm>
          <a:prstGeom prst="rect">
            <a:avLst/>
          </a:prstGeom>
          <a:noFill/>
          <a:ln>
            <a:noFill/>
          </a:ln>
        </p:spPr>
      </p:pic>
      <p:pic>
        <p:nvPicPr>
          <p:cNvPr id="330" name="Google Shape;330;p13"/>
          <p:cNvPicPr preferRelativeResize="0"/>
          <p:nvPr/>
        </p:nvPicPr>
        <p:blipFill rotWithShape="1">
          <a:blip r:embed="rId4">
            <a:alphaModFix/>
          </a:blip>
          <a:srcRect/>
          <a:stretch/>
        </p:blipFill>
        <p:spPr>
          <a:xfrm>
            <a:off x="4398746" y="4094015"/>
            <a:ext cx="3108959" cy="2123418"/>
          </a:xfrm>
          <a:prstGeom prst="rect">
            <a:avLst/>
          </a:prstGeom>
          <a:noFill/>
          <a:ln>
            <a:noFill/>
          </a:ln>
        </p:spPr>
      </p:pic>
      <p:sp>
        <p:nvSpPr>
          <p:cNvPr id="331" name="Google Shape;331;p13"/>
          <p:cNvSpPr txBox="1"/>
          <p:nvPr/>
        </p:nvSpPr>
        <p:spPr>
          <a:xfrm>
            <a:off x="771244" y="4943496"/>
            <a:ext cx="129941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Arial"/>
                <a:ea typeface="Arial"/>
                <a:cs typeface="Arial"/>
                <a:sym typeface="Arial"/>
              </a:rPr>
              <a:t>Nectarines</a:t>
            </a:r>
            <a:endParaRPr sz="1800" b="0" i="0" u="none" strike="noStrike" cap="none">
              <a:solidFill>
                <a:schemeClr val="accent1"/>
              </a:solidFill>
              <a:latin typeface="Arial"/>
              <a:ea typeface="Arial"/>
              <a:cs typeface="Arial"/>
              <a:sym typeface="Arial"/>
            </a:endParaRPr>
          </a:p>
        </p:txBody>
      </p:sp>
      <p:cxnSp>
        <p:nvCxnSpPr>
          <p:cNvPr id="332" name="Google Shape;332;p13"/>
          <p:cNvCxnSpPr/>
          <p:nvPr/>
        </p:nvCxnSpPr>
        <p:spPr>
          <a:xfrm rot="-5400000">
            <a:off x="1280700" y="4649575"/>
            <a:ext cx="529500" cy="249000"/>
          </a:xfrm>
          <a:prstGeom prst="curvedConnector3">
            <a:avLst>
              <a:gd name="adj1" fmla="val 50000"/>
            </a:avLst>
          </a:prstGeom>
          <a:noFill/>
          <a:ln w="9525" cap="flat" cmpd="sng">
            <a:solidFill>
              <a:schemeClr val="dk1"/>
            </a:solidFill>
            <a:prstDash val="solid"/>
            <a:round/>
            <a:headEnd type="none" w="sm" len="sm"/>
            <a:tailEnd type="triangle" w="med" len="med"/>
          </a:ln>
        </p:spPr>
      </p:cxnSp>
      <p:cxnSp>
        <p:nvCxnSpPr>
          <p:cNvPr id="333" name="Google Shape;333;p13"/>
          <p:cNvCxnSpPr/>
          <p:nvPr/>
        </p:nvCxnSpPr>
        <p:spPr>
          <a:xfrm rot="10800000" flipH="1">
            <a:off x="3991908" y="5568942"/>
            <a:ext cx="330300" cy="282900"/>
          </a:xfrm>
          <a:prstGeom prst="curvedConnector3">
            <a:avLst>
              <a:gd name="adj1" fmla="val 50000"/>
            </a:avLst>
          </a:prstGeom>
          <a:noFill/>
          <a:ln w="9525" cap="flat" cmpd="sng">
            <a:solidFill>
              <a:schemeClr val="dk1"/>
            </a:solidFill>
            <a:prstDash val="solid"/>
            <a:round/>
            <a:headEnd type="none" w="sm" len="sm"/>
            <a:tailEnd type="triangle" w="med" len="med"/>
          </a:ln>
        </p:spPr>
      </p:cxnSp>
      <p:sp>
        <p:nvSpPr>
          <p:cNvPr id="334" name="Google Shape;334;p13"/>
          <p:cNvSpPr txBox="1"/>
          <p:nvPr/>
        </p:nvSpPr>
        <p:spPr>
          <a:xfrm>
            <a:off x="3022735" y="5713051"/>
            <a:ext cx="129941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Arial"/>
                <a:ea typeface="Arial"/>
                <a:cs typeface="Arial"/>
                <a:sym typeface="Arial"/>
              </a:rPr>
              <a:t>Peaches</a:t>
            </a:r>
            <a:endParaRPr sz="1800" b="0" i="0" u="none" strike="noStrike" cap="none">
              <a:solidFill>
                <a:schemeClr val="accent1"/>
              </a:solidFill>
              <a:latin typeface="Arial"/>
              <a:ea typeface="Arial"/>
              <a:cs typeface="Arial"/>
              <a:sym typeface="Arial"/>
            </a:endParaRPr>
          </a:p>
        </p:txBody>
      </p:sp>
      <p:sp>
        <p:nvSpPr>
          <p:cNvPr id="335" name="Google Shape;335;p13"/>
          <p:cNvSpPr txBox="1"/>
          <p:nvPr/>
        </p:nvSpPr>
        <p:spPr>
          <a:xfrm>
            <a:off x="7607580" y="4094036"/>
            <a:ext cx="3923100" cy="10458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70"/>
              <a:buFont typeface="Arial"/>
              <a:buChar char="❖"/>
            </a:pPr>
            <a:r>
              <a:rPr lang="en-US" sz="1800" b="0" i="0" u="none" strike="noStrike" cap="none">
                <a:solidFill>
                  <a:srgbClr val="262626"/>
                </a:solidFill>
                <a:latin typeface="Arial"/>
                <a:ea typeface="Arial"/>
                <a:cs typeface="Arial"/>
                <a:sym typeface="Arial"/>
              </a:rPr>
              <a:t>They are so genetically similar that they have been known to grow on the same tree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960"/>
              </a:spcBef>
              <a:spcAft>
                <a:spcPts val="0"/>
              </a:spcAft>
              <a:buClr>
                <a:schemeClr val="accent1"/>
              </a:buClr>
              <a:buSzPts val="2070"/>
              <a:buFont typeface="Arial"/>
              <a:buChar char="❖"/>
            </a:pPr>
            <a:r>
              <a:rPr lang="en-US" sz="1800" b="0" i="0" u="none" strike="noStrike" cap="none">
                <a:solidFill>
                  <a:srgbClr val="262626"/>
                </a:solidFill>
                <a:latin typeface="Arial"/>
                <a:ea typeface="Arial"/>
                <a:cs typeface="Arial"/>
                <a:sym typeface="Arial"/>
              </a:rPr>
              <a:t>Nectarines have a recessive gene that causes them to shed the fuzz resulting in hairless smooth skin</a:t>
            </a:r>
            <a:endParaRPr sz="1400" b="0" i="0" u="none" strike="noStrike" cap="none">
              <a:solidFill>
                <a:srgbClr val="262626"/>
              </a:solidFill>
              <a:latin typeface="Arial"/>
              <a:ea typeface="Arial"/>
              <a:cs typeface="Arial"/>
              <a:sym typeface="Arial"/>
            </a:endParaRPr>
          </a:p>
        </p:txBody>
      </p:sp>
      <p:pic>
        <p:nvPicPr>
          <p:cNvPr id="336" name="Google Shape;336;p13" descr="Pima County Genealogy Society: Free DNA Webinar available for the next 7 days"/>
          <p:cNvPicPr preferRelativeResize="0"/>
          <p:nvPr/>
        </p:nvPicPr>
        <p:blipFill rotWithShape="1">
          <a:blip r:embed="rId5">
            <a:alphaModFix/>
          </a:blip>
          <a:srcRect/>
          <a:stretch/>
        </p:blipFill>
        <p:spPr>
          <a:xfrm>
            <a:off x="8631856" y="688605"/>
            <a:ext cx="1434745" cy="16413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I Am the Peach </a:t>
            </a:r>
            <a:endParaRPr>
              <a:solidFill>
                <a:srgbClr val="BB7265"/>
              </a:solidFill>
              <a:latin typeface="Arial"/>
              <a:ea typeface="Arial"/>
              <a:cs typeface="Arial"/>
              <a:sym typeface="Arial"/>
            </a:endParaRPr>
          </a:p>
        </p:txBody>
      </p:sp>
      <p:pic>
        <p:nvPicPr>
          <p:cNvPr id="343" name="Google Shape;343;p14"/>
          <p:cNvPicPr preferRelativeResize="0"/>
          <p:nvPr/>
        </p:nvPicPr>
        <p:blipFill rotWithShape="1">
          <a:blip r:embed="rId3">
            <a:alphaModFix/>
          </a:blip>
          <a:srcRect l="7053" t="16176" r="28156" b="16365"/>
          <a:stretch/>
        </p:blipFill>
        <p:spPr>
          <a:xfrm>
            <a:off x="4657500" y="2595225"/>
            <a:ext cx="5819050" cy="3407924"/>
          </a:xfrm>
          <a:prstGeom prst="rect">
            <a:avLst/>
          </a:prstGeom>
          <a:noFill/>
          <a:ln>
            <a:noFill/>
          </a:ln>
          <a:effectLst>
            <a:outerShdw blurRad="57150" dist="19050" dir="5400000" algn="bl" rotWithShape="0">
              <a:srgbClr val="000000">
                <a:alpha val="49019"/>
              </a:srgbClr>
            </a:outerShdw>
          </a:effectLst>
        </p:spPr>
      </p:pic>
      <p:sp>
        <p:nvSpPr>
          <p:cNvPr id="344" name="Google Shape;344;p14"/>
          <p:cNvSpPr txBox="1"/>
          <p:nvPr/>
        </p:nvSpPr>
        <p:spPr>
          <a:xfrm>
            <a:off x="1338450" y="3121200"/>
            <a:ext cx="3086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4"/>
              </a:rPr>
              <a:t>https://www.youtube.com/watch?v=xfXZSDmz0sY</a:t>
            </a:r>
            <a:endParaRPr sz="1400" b="0" i="0" u="none" strike="noStrike" cap="none">
              <a:solidFill>
                <a:srgbClr val="000000"/>
              </a:solidFill>
              <a:latin typeface="Arial"/>
              <a:ea typeface="Arial"/>
              <a:cs typeface="Arial"/>
              <a:sym typeface="Arial"/>
            </a:endParaRPr>
          </a:p>
        </p:txBody>
      </p:sp>
      <p:sp>
        <p:nvSpPr>
          <p:cNvPr id="345" name="Google Shape;345;p14"/>
          <p:cNvSpPr txBox="1"/>
          <p:nvPr/>
        </p:nvSpPr>
        <p:spPr>
          <a:xfrm>
            <a:off x="1618300" y="3736800"/>
            <a:ext cx="27531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000000"/>
                </a:solidFill>
                <a:latin typeface="Arial"/>
                <a:ea typeface="Arial"/>
                <a:cs typeface="Arial"/>
                <a:sym typeface="Arial"/>
              </a:rPr>
              <a:t>2 minute </a:t>
            </a:r>
            <a:r>
              <a:rPr lang="en-US" sz="1700" b="0" i="0" u="none" strike="noStrike" cap="none">
                <a:solidFill>
                  <a:srgbClr val="000000"/>
                </a:solidFill>
                <a:latin typeface="Arial"/>
                <a:ea typeface="Arial"/>
                <a:cs typeface="Arial"/>
                <a:sym typeface="Arial"/>
              </a:rPr>
              <a:t>read along video </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5"/>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References</a:t>
            </a:r>
            <a:endParaRPr>
              <a:solidFill>
                <a:srgbClr val="BB7265"/>
              </a:solidFill>
              <a:latin typeface="Arial"/>
              <a:ea typeface="Arial"/>
              <a:cs typeface="Arial"/>
              <a:sym typeface="Arial"/>
            </a:endParaRPr>
          </a:p>
        </p:txBody>
      </p:sp>
      <p:sp>
        <p:nvSpPr>
          <p:cNvPr id="352" name="Google Shape;352;p15"/>
          <p:cNvSpPr txBox="1">
            <a:spLocks noGrp="1"/>
          </p:cNvSpPr>
          <p:nvPr>
            <p:ph type="body" idx="1"/>
          </p:nvPr>
        </p:nvSpPr>
        <p:spPr>
          <a:xfrm>
            <a:off x="1667325" y="2569050"/>
            <a:ext cx="8619600" cy="3471900"/>
          </a:xfrm>
          <a:prstGeom prst="rect">
            <a:avLst/>
          </a:prstGeom>
          <a:noFill/>
          <a:ln>
            <a:noFill/>
          </a:ln>
        </p:spPr>
        <p:txBody>
          <a:bodyPr spcFirstLastPara="1" wrap="square" lIns="91425" tIns="45700" rIns="91425" bIns="45700" anchor="t" anchorCtr="0">
            <a:noAutofit/>
          </a:bodyPr>
          <a:lstStyle/>
          <a:p>
            <a:pPr marL="285750" lvl="0" indent="-287020" algn="l" rtl="0">
              <a:lnSpc>
                <a:spcPct val="80000"/>
              </a:lnSpc>
              <a:spcBef>
                <a:spcPts val="0"/>
              </a:spcBef>
              <a:spcAft>
                <a:spcPts val="0"/>
              </a:spcAft>
              <a:buClr>
                <a:srgbClr val="E5BB5B"/>
              </a:buClr>
              <a:buSzPts val="1700"/>
              <a:buChar char="•"/>
            </a:pPr>
            <a:r>
              <a:rPr lang="en-US" sz="1700" b="1" dirty="0">
                <a:solidFill>
                  <a:srgbClr val="E5BB5B"/>
                </a:solidFill>
                <a:latin typeface="+mj-lt"/>
                <a:ea typeface="Arial"/>
                <a:cs typeface="Arial"/>
                <a:sym typeface="Arial"/>
              </a:rPr>
              <a:t>California Farmland Trust</a:t>
            </a:r>
            <a:endParaRPr sz="1700" dirty="0">
              <a:latin typeface="+mj-lt"/>
            </a:endParaRPr>
          </a:p>
          <a:p>
            <a:pPr marL="0" lvl="0" indent="0" algn="l" rtl="0">
              <a:lnSpc>
                <a:spcPct val="80000"/>
              </a:lnSpc>
              <a:spcBef>
                <a:spcPts val="0"/>
              </a:spcBef>
              <a:spcAft>
                <a:spcPts val="0"/>
              </a:spcAft>
              <a:buClr>
                <a:srgbClr val="262626"/>
              </a:buClr>
              <a:buSzPts val="902"/>
              <a:buNone/>
            </a:pPr>
            <a:r>
              <a:rPr lang="en-US" sz="1300" u="sng" dirty="0">
                <a:solidFill>
                  <a:schemeClr val="hlink"/>
                </a:solidFill>
                <a:latin typeface="+mj-lt"/>
                <a:ea typeface="Arial"/>
                <a:cs typeface="Arial"/>
                <a:sym typeface="Arial"/>
                <a:hlinkClick r:id="rId3"/>
              </a:rPr>
              <a:t>/</a:t>
            </a:r>
            <a:r>
              <a:rPr lang="en-US" sz="1300" dirty="0">
                <a:latin typeface="+mj-lt"/>
                <a:ea typeface="Arial"/>
                <a:cs typeface="Arial"/>
                <a:sym typeface="Arial"/>
              </a:rPr>
              <a:t>https://www.cafarmtrust.org/peaches-theyre-a-ca-thang</a:t>
            </a:r>
            <a:endParaRPr sz="1300" dirty="0">
              <a:latin typeface="+mj-lt"/>
              <a:ea typeface="Arial"/>
              <a:cs typeface="Arial"/>
              <a:sym typeface="Arial"/>
            </a:endParaRPr>
          </a:p>
          <a:p>
            <a:pPr marL="285750" lvl="0" indent="-287020" algn="l" rtl="0">
              <a:lnSpc>
                <a:spcPct val="80000"/>
              </a:lnSpc>
              <a:spcBef>
                <a:spcPts val="336"/>
              </a:spcBef>
              <a:spcAft>
                <a:spcPts val="0"/>
              </a:spcAft>
              <a:buClr>
                <a:srgbClr val="E5BB5B"/>
              </a:buClr>
              <a:buSzPts val="1700"/>
              <a:buChar char="•"/>
            </a:pPr>
            <a:r>
              <a:rPr lang="en-US" sz="1700" b="1" dirty="0">
                <a:solidFill>
                  <a:srgbClr val="E5BB5B"/>
                </a:solidFill>
                <a:latin typeface="+mj-lt"/>
                <a:ea typeface="Arial"/>
                <a:cs typeface="Arial"/>
                <a:sym typeface="Arial"/>
              </a:rPr>
              <a:t>Farm Flavor</a:t>
            </a:r>
            <a:endParaRPr sz="1700" dirty="0">
              <a:latin typeface="+mj-lt"/>
            </a:endParaRPr>
          </a:p>
          <a:p>
            <a:pPr marL="0" lvl="0" indent="0" algn="l" rtl="0">
              <a:lnSpc>
                <a:spcPct val="80000"/>
              </a:lnSpc>
              <a:spcBef>
                <a:spcPts val="266"/>
              </a:spcBef>
              <a:spcAft>
                <a:spcPts val="0"/>
              </a:spcAft>
              <a:buClr>
                <a:srgbClr val="262626"/>
              </a:buClr>
              <a:buSzPts val="902"/>
              <a:buNone/>
            </a:pPr>
            <a:r>
              <a:rPr lang="en-US" sz="1300" dirty="0">
                <a:latin typeface="+mj-lt"/>
                <a:ea typeface="Arial"/>
                <a:cs typeface="Arial"/>
                <a:sym typeface="Arial"/>
              </a:rPr>
              <a:t>https://farmflavor.com/lifestyle/how-peaches-are-harvested-and-other-peach-fun-facts/</a:t>
            </a:r>
            <a:endParaRPr sz="1300" dirty="0">
              <a:latin typeface="+mj-lt"/>
              <a:ea typeface="Arial"/>
              <a:cs typeface="Arial"/>
              <a:sym typeface="Arial"/>
            </a:endParaRPr>
          </a:p>
          <a:p>
            <a:pPr marL="285750" lvl="0" indent="-287020" algn="l" rtl="0">
              <a:lnSpc>
                <a:spcPct val="80000"/>
              </a:lnSpc>
              <a:spcBef>
                <a:spcPts val="336"/>
              </a:spcBef>
              <a:spcAft>
                <a:spcPts val="0"/>
              </a:spcAft>
              <a:buClr>
                <a:srgbClr val="E5BB5B"/>
              </a:buClr>
              <a:buSzPts val="1700"/>
              <a:buChar char="•"/>
            </a:pPr>
            <a:r>
              <a:rPr lang="en-US" sz="1700" b="1" dirty="0">
                <a:solidFill>
                  <a:srgbClr val="E5BB5B"/>
                </a:solidFill>
                <a:latin typeface="+mj-lt"/>
                <a:ea typeface="Arial"/>
                <a:cs typeface="Arial"/>
                <a:sym typeface="Arial"/>
              </a:rPr>
              <a:t>Frog Hollow Farm</a:t>
            </a:r>
            <a:endParaRPr sz="1700" dirty="0">
              <a:latin typeface="+mj-lt"/>
            </a:endParaRPr>
          </a:p>
          <a:p>
            <a:pPr marL="0" lvl="0" indent="0" algn="l" rtl="0">
              <a:lnSpc>
                <a:spcPct val="80000"/>
              </a:lnSpc>
              <a:spcBef>
                <a:spcPts val="266"/>
              </a:spcBef>
              <a:spcAft>
                <a:spcPts val="0"/>
              </a:spcAft>
              <a:buClr>
                <a:srgbClr val="262626"/>
              </a:buClr>
              <a:buSzPts val="902"/>
              <a:buNone/>
            </a:pPr>
            <a:r>
              <a:rPr lang="en-US" sz="1300" dirty="0">
                <a:latin typeface="+mj-lt"/>
                <a:ea typeface="Arial"/>
                <a:cs typeface="Arial"/>
                <a:sym typeface="Arial"/>
              </a:rPr>
              <a:t>https://www.froghollow.com/blogs/news/the-history-of-peaches-frog-hollow-farm-1</a:t>
            </a:r>
            <a:endParaRPr sz="1300" dirty="0">
              <a:latin typeface="+mj-lt"/>
              <a:ea typeface="Arial"/>
              <a:cs typeface="Arial"/>
              <a:sym typeface="Arial"/>
            </a:endParaRPr>
          </a:p>
          <a:p>
            <a:pPr marL="342900" lvl="0" indent="-344170" algn="l" rtl="0">
              <a:lnSpc>
                <a:spcPct val="80000"/>
              </a:lnSpc>
              <a:spcBef>
                <a:spcPts val="336"/>
              </a:spcBef>
              <a:spcAft>
                <a:spcPts val="0"/>
              </a:spcAft>
              <a:buClr>
                <a:srgbClr val="E5BB5B"/>
              </a:buClr>
              <a:buSzPts val="1700"/>
              <a:buFont typeface="Arial"/>
              <a:buChar char="•"/>
            </a:pPr>
            <a:r>
              <a:rPr lang="en-US" sz="1700" b="1" dirty="0">
                <a:solidFill>
                  <a:srgbClr val="E5BB5B"/>
                </a:solidFill>
                <a:latin typeface="+mj-lt"/>
                <a:ea typeface="Arial"/>
                <a:cs typeface="Arial"/>
                <a:sym typeface="Arial"/>
              </a:rPr>
              <a:t>FDA</a:t>
            </a:r>
            <a:endParaRPr sz="1700" dirty="0">
              <a:latin typeface="+mj-lt"/>
            </a:endParaRPr>
          </a:p>
          <a:p>
            <a:pPr marL="0" lvl="0" indent="0" algn="l" rtl="0">
              <a:lnSpc>
                <a:spcPct val="80000"/>
              </a:lnSpc>
              <a:spcBef>
                <a:spcPts val="0"/>
              </a:spcBef>
              <a:spcAft>
                <a:spcPts val="0"/>
              </a:spcAft>
              <a:buClr>
                <a:schemeClr val="dk1"/>
              </a:buClr>
              <a:buSzPts val="902"/>
              <a:buNone/>
            </a:pPr>
            <a:r>
              <a:rPr lang="en-US" sz="1300" dirty="0">
                <a:solidFill>
                  <a:schemeClr val="dk1"/>
                </a:solidFill>
                <a:latin typeface="+mj-lt"/>
                <a:ea typeface="Arial"/>
                <a:cs typeface="Arial"/>
                <a:sym typeface="Arial"/>
              </a:rPr>
              <a:t>https://www.fda.gov/food/new-nutrition-facts-label/how-understand-and-use-nutrition-facts-label</a:t>
            </a:r>
            <a:r>
              <a:rPr lang="en-US" sz="1300" dirty="0">
                <a:latin typeface="+mj-lt"/>
                <a:ea typeface="Arial"/>
                <a:cs typeface="Arial"/>
                <a:sym typeface="Arial"/>
              </a:rPr>
              <a:t>/</a:t>
            </a:r>
            <a:endParaRPr sz="1300" dirty="0">
              <a:latin typeface="+mj-lt"/>
              <a:ea typeface="Arial"/>
              <a:cs typeface="Arial"/>
              <a:sym typeface="Arial"/>
            </a:endParaRPr>
          </a:p>
          <a:p>
            <a:pPr marL="342900" lvl="0" indent="-344170" algn="l" rtl="0">
              <a:lnSpc>
                <a:spcPct val="80000"/>
              </a:lnSpc>
              <a:spcBef>
                <a:spcPts val="336"/>
              </a:spcBef>
              <a:spcAft>
                <a:spcPts val="0"/>
              </a:spcAft>
              <a:buClr>
                <a:srgbClr val="E5BB5B"/>
              </a:buClr>
              <a:buSzPts val="1700"/>
              <a:buFont typeface="Arial"/>
              <a:buChar char="•"/>
            </a:pPr>
            <a:r>
              <a:rPr lang="en-US" sz="1700" b="1" dirty="0">
                <a:solidFill>
                  <a:srgbClr val="E5BB5B"/>
                </a:solidFill>
                <a:latin typeface="+mj-lt"/>
                <a:ea typeface="Arial"/>
                <a:cs typeface="Arial"/>
                <a:sym typeface="Arial"/>
              </a:rPr>
              <a:t>Fruit Guys</a:t>
            </a:r>
            <a:endParaRPr sz="1700" dirty="0">
              <a:latin typeface="+mj-lt"/>
            </a:endParaRPr>
          </a:p>
          <a:p>
            <a:pPr marL="0" lvl="0" indent="0" algn="l" rtl="0">
              <a:lnSpc>
                <a:spcPct val="80000"/>
              </a:lnSpc>
              <a:spcBef>
                <a:spcPts val="0"/>
              </a:spcBef>
              <a:spcAft>
                <a:spcPts val="0"/>
              </a:spcAft>
              <a:buClr>
                <a:srgbClr val="262626"/>
              </a:buClr>
              <a:buSzPts val="902"/>
              <a:buNone/>
            </a:pPr>
            <a:r>
              <a:rPr lang="en-US" sz="1300" dirty="0">
                <a:latin typeface="+mj-lt"/>
                <a:ea typeface="Arial"/>
                <a:cs typeface="Arial"/>
                <a:sym typeface="Arial"/>
              </a:rPr>
              <a:t>https://fruitguys.com/2013/08/ten-tasty-facts-you-probably-didnt-know-about-the-peach/</a:t>
            </a:r>
            <a:endParaRPr sz="1300" dirty="0">
              <a:latin typeface="+mj-lt"/>
              <a:ea typeface="Arial"/>
              <a:cs typeface="Arial"/>
              <a:sym typeface="Arial"/>
            </a:endParaRPr>
          </a:p>
          <a:p>
            <a:pPr marL="285750" lvl="0" indent="-287020" algn="l" rtl="0">
              <a:lnSpc>
                <a:spcPct val="80000"/>
              </a:lnSpc>
              <a:spcBef>
                <a:spcPts val="336"/>
              </a:spcBef>
              <a:spcAft>
                <a:spcPts val="0"/>
              </a:spcAft>
              <a:buClr>
                <a:srgbClr val="E5BB5B"/>
              </a:buClr>
              <a:buSzPts val="1700"/>
              <a:buChar char="•"/>
            </a:pPr>
            <a:r>
              <a:rPr lang="en-US" sz="1700" b="1" dirty="0">
                <a:solidFill>
                  <a:srgbClr val="E5BB5B"/>
                </a:solidFill>
                <a:latin typeface="+mj-lt"/>
                <a:ea typeface="Arial"/>
                <a:cs typeface="Arial"/>
                <a:sym typeface="Arial"/>
              </a:rPr>
              <a:t>General Produce- Local Growers</a:t>
            </a:r>
            <a:endParaRPr sz="1700" b="1" dirty="0">
              <a:solidFill>
                <a:srgbClr val="E5BB5B"/>
              </a:solidFill>
              <a:latin typeface="+mj-lt"/>
              <a:ea typeface="Arial"/>
              <a:cs typeface="Arial"/>
              <a:sym typeface="Arial"/>
            </a:endParaRPr>
          </a:p>
          <a:p>
            <a:pPr marL="0" lvl="0" indent="0" algn="l" rtl="0">
              <a:lnSpc>
                <a:spcPct val="80000"/>
              </a:lnSpc>
              <a:spcBef>
                <a:spcPts val="336"/>
              </a:spcBef>
              <a:spcAft>
                <a:spcPts val="0"/>
              </a:spcAft>
              <a:buSzPts val="523"/>
              <a:buNone/>
            </a:pPr>
            <a:r>
              <a:rPr lang="en-US" sz="1300" dirty="0">
                <a:latin typeface="+mj-lt"/>
                <a:ea typeface="Arial"/>
                <a:cs typeface="Arial"/>
                <a:sym typeface="Arial"/>
              </a:rPr>
              <a:t>https://www.generalproduce.com/sustainability/locally/growers/944-sgs</a:t>
            </a:r>
            <a:endParaRPr sz="1300" dirty="0">
              <a:latin typeface="+mj-lt"/>
              <a:ea typeface="Arial"/>
              <a:cs typeface="Arial"/>
              <a:sym typeface="Arial"/>
            </a:endParaRPr>
          </a:p>
          <a:p>
            <a:pPr marL="285750" lvl="0" indent="-287020" algn="l" rtl="0">
              <a:lnSpc>
                <a:spcPct val="80000"/>
              </a:lnSpc>
              <a:spcBef>
                <a:spcPts val="336"/>
              </a:spcBef>
              <a:spcAft>
                <a:spcPts val="0"/>
              </a:spcAft>
              <a:buClr>
                <a:srgbClr val="E5BB5B"/>
              </a:buClr>
              <a:buSzPts val="1700"/>
              <a:buChar char="•"/>
            </a:pPr>
            <a:r>
              <a:rPr lang="en-US" sz="1700" b="1" dirty="0">
                <a:solidFill>
                  <a:srgbClr val="E5BB5B"/>
                </a:solidFill>
                <a:latin typeface="+mj-lt"/>
                <a:ea typeface="Arial"/>
                <a:cs typeface="Arial"/>
                <a:sym typeface="Arial"/>
              </a:rPr>
              <a:t>Good Fruit Grower</a:t>
            </a:r>
            <a:endParaRPr sz="1700" dirty="0">
              <a:latin typeface="+mj-lt"/>
            </a:endParaRPr>
          </a:p>
          <a:p>
            <a:pPr marL="0" lvl="0" indent="0" algn="l" rtl="0">
              <a:lnSpc>
                <a:spcPct val="80000"/>
              </a:lnSpc>
              <a:spcBef>
                <a:spcPts val="266"/>
              </a:spcBef>
              <a:spcAft>
                <a:spcPts val="0"/>
              </a:spcAft>
              <a:buClr>
                <a:srgbClr val="000000"/>
              </a:buClr>
              <a:buSzPts val="902"/>
              <a:buNone/>
            </a:pPr>
            <a:r>
              <a:rPr lang="en-US" sz="1300" dirty="0">
                <a:solidFill>
                  <a:srgbClr val="000000"/>
                </a:solidFill>
                <a:latin typeface="+mj-lt"/>
                <a:ea typeface="Poppins"/>
                <a:cs typeface="Poppins"/>
                <a:sym typeface="Poppins"/>
              </a:rPr>
              <a:t>https://www.goodfruit.com/digging-back-into-peach-history/</a:t>
            </a:r>
            <a:endParaRPr sz="1300"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6"/>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BB7265"/>
                </a:solidFill>
                <a:latin typeface="Arial"/>
                <a:ea typeface="Arial"/>
                <a:cs typeface="Arial"/>
                <a:sym typeface="Arial"/>
              </a:rPr>
              <a:t>References</a:t>
            </a:r>
            <a:endParaRPr dirty="0">
              <a:solidFill>
                <a:srgbClr val="BB7265"/>
              </a:solidFill>
              <a:latin typeface="Arial"/>
              <a:ea typeface="Arial"/>
              <a:cs typeface="Arial"/>
              <a:sym typeface="Arial"/>
            </a:endParaRPr>
          </a:p>
        </p:txBody>
      </p:sp>
      <p:sp>
        <p:nvSpPr>
          <p:cNvPr id="359" name="Google Shape;359;p16"/>
          <p:cNvSpPr txBox="1">
            <a:spLocks noGrp="1"/>
          </p:cNvSpPr>
          <p:nvPr>
            <p:ph type="body" idx="1"/>
          </p:nvPr>
        </p:nvSpPr>
        <p:spPr>
          <a:xfrm>
            <a:off x="1675725" y="2525850"/>
            <a:ext cx="8697300" cy="3375600"/>
          </a:xfrm>
          <a:prstGeom prst="rect">
            <a:avLst/>
          </a:prstGeom>
          <a:noFill/>
          <a:ln>
            <a:noFill/>
          </a:ln>
        </p:spPr>
        <p:txBody>
          <a:bodyPr spcFirstLastPara="1" wrap="square" lIns="91425" tIns="45700" rIns="91425" bIns="45700" anchor="t" anchorCtr="0">
            <a:normAutofit fontScale="25000" lnSpcReduction="20000"/>
          </a:bodyPr>
          <a:lstStyle/>
          <a:p>
            <a:pPr marL="457200" lvl="0" indent="-336550" algn="l" rtl="0">
              <a:spcBef>
                <a:spcPts val="336"/>
              </a:spcBef>
              <a:spcAft>
                <a:spcPts val="0"/>
              </a:spcAft>
              <a:buClr>
                <a:srgbClr val="E5BB5B"/>
              </a:buClr>
              <a:buSzPct val="100000"/>
              <a:buFont typeface="Arial"/>
              <a:buChar char="•"/>
            </a:pPr>
            <a:r>
              <a:rPr lang="en-US" sz="6800" b="1" dirty="0">
                <a:solidFill>
                  <a:srgbClr val="E5BB5B"/>
                </a:solidFill>
                <a:latin typeface="+mj-lt"/>
                <a:ea typeface="Arial"/>
                <a:cs typeface="Arial"/>
                <a:sym typeface="Arial"/>
              </a:rPr>
              <a:t>Green Upside</a:t>
            </a:r>
            <a:endParaRPr sz="6800" dirty="0">
              <a:latin typeface="+mj-lt"/>
            </a:endParaRPr>
          </a:p>
          <a:p>
            <a:pPr marL="0" lvl="0" indent="0" algn="l" rtl="0">
              <a:spcBef>
                <a:spcPts val="336"/>
              </a:spcBef>
              <a:spcAft>
                <a:spcPts val="0"/>
              </a:spcAft>
              <a:buNone/>
            </a:pPr>
            <a:r>
              <a:rPr lang="en-US" sz="5200" dirty="0">
                <a:latin typeface="+mj-lt"/>
                <a:ea typeface="Poppins"/>
                <a:cs typeface="Poppins"/>
                <a:sym typeface="Poppins"/>
              </a:rPr>
              <a:t>https://greenupside.com/when-does-a-peach-tree-bear-fruit/</a:t>
            </a:r>
            <a:endParaRPr sz="5200" b="1" dirty="0">
              <a:solidFill>
                <a:srgbClr val="E5BB5B"/>
              </a:solidFill>
              <a:latin typeface="+mj-lt"/>
              <a:ea typeface="Arial"/>
              <a:cs typeface="Arial"/>
              <a:sym typeface="Arial"/>
            </a:endParaRPr>
          </a:p>
          <a:p>
            <a:pPr marL="342900" lvl="0" indent="-345122" algn="l" rtl="0">
              <a:lnSpc>
                <a:spcPct val="100000"/>
              </a:lnSpc>
              <a:spcBef>
                <a:spcPts val="0"/>
              </a:spcBef>
              <a:spcAft>
                <a:spcPts val="0"/>
              </a:spcAft>
              <a:buClr>
                <a:srgbClr val="E5BB5B"/>
              </a:buClr>
              <a:buSzPct val="100000"/>
              <a:buFont typeface="Arial"/>
              <a:buChar char="•"/>
            </a:pPr>
            <a:r>
              <a:rPr lang="en-US" sz="6800" b="1" dirty="0">
                <a:solidFill>
                  <a:srgbClr val="E5BB5B"/>
                </a:solidFill>
                <a:latin typeface="+mj-lt"/>
                <a:ea typeface="Arial"/>
                <a:cs typeface="Arial"/>
                <a:sym typeface="Arial"/>
              </a:rPr>
              <a:t>Harvest of the Month </a:t>
            </a:r>
            <a:endParaRPr sz="6800" dirty="0">
              <a:latin typeface="+mj-lt"/>
            </a:endParaRPr>
          </a:p>
          <a:p>
            <a:pPr marL="342900" lvl="0" indent="-342900" algn="l" rtl="0">
              <a:lnSpc>
                <a:spcPct val="100000"/>
              </a:lnSpc>
              <a:spcBef>
                <a:spcPts val="259"/>
              </a:spcBef>
              <a:spcAft>
                <a:spcPts val="0"/>
              </a:spcAft>
              <a:buClr>
                <a:srgbClr val="435249"/>
              </a:buClr>
              <a:buSzPct val="26923"/>
              <a:buNone/>
            </a:pPr>
            <a:r>
              <a:rPr lang="en-US" sz="5200" dirty="0">
                <a:solidFill>
                  <a:srgbClr val="435249"/>
                </a:solidFill>
                <a:latin typeface="+mj-lt"/>
                <a:ea typeface="Poppins"/>
                <a:cs typeface="Poppins"/>
                <a:sym typeface="Poppins"/>
              </a:rPr>
              <a:t>http://www.harvestofthemonth.com</a:t>
            </a:r>
            <a:endParaRPr sz="5200" dirty="0">
              <a:latin typeface="+mj-lt"/>
            </a:endParaRPr>
          </a:p>
          <a:p>
            <a:pPr marL="285750" lvl="0" indent="-287972" algn="l" rtl="0">
              <a:lnSpc>
                <a:spcPct val="100000"/>
              </a:lnSpc>
              <a:spcBef>
                <a:spcPts val="333"/>
              </a:spcBef>
              <a:spcAft>
                <a:spcPts val="0"/>
              </a:spcAft>
              <a:buClr>
                <a:srgbClr val="E5BB5B"/>
              </a:buClr>
              <a:buSzPct val="100000"/>
              <a:buChar char="•"/>
            </a:pPr>
            <a:r>
              <a:rPr lang="en-US" sz="6800" b="1" dirty="0">
                <a:solidFill>
                  <a:srgbClr val="E5BB5B"/>
                </a:solidFill>
                <a:latin typeface="+mj-lt"/>
                <a:ea typeface="Arial"/>
                <a:cs typeface="Arial"/>
                <a:sym typeface="Arial"/>
              </a:rPr>
              <a:t>Healthfully</a:t>
            </a:r>
            <a:endParaRPr sz="6800" dirty="0">
              <a:latin typeface="+mj-lt"/>
            </a:endParaRPr>
          </a:p>
          <a:p>
            <a:pPr marL="0" lvl="0" indent="0" algn="l" rtl="0">
              <a:lnSpc>
                <a:spcPct val="100000"/>
              </a:lnSpc>
              <a:spcBef>
                <a:spcPts val="0"/>
              </a:spcBef>
              <a:spcAft>
                <a:spcPts val="0"/>
              </a:spcAft>
              <a:buClr>
                <a:srgbClr val="000000"/>
              </a:buClr>
              <a:buSzPct val="26923"/>
              <a:buNone/>
            </a:pPr>
            <a:r>
              <a:rPr lang="en-US" sz="5200" dirty="0">
                <a:solidFill>
                  <a:srgbClr val="000000"/>
                </a:solidFill>
                <a:latin typeface="+mj-lt"/>
                <a:ea typeface="Poppins"/>
                <a:cs typeface="Poppins"/>
                <a:sym typeface="Poppins"/>
              </a:rPr>
              <a:t>https://healthfully.com/238217-what-vitamins-do-peaches-have.html</a:t>
            </a:r>
            <a:endParaRPr sz="5200" dirty="0">
              <a:solidFill>
                <a:srgbClr val="000000"/>
              </a:solidFill>
              <a:latin typeface="+mj-lt"/>
              <a:ea typeface="Poppins"/>
              <a:cs typeface="Poppins"/>
              <a:sym typeface="Poppins"/>
            </a:endParaRPr>
          </a:p>
          <a:p>
            <a:pPr marL="285750" lvl="0" indent="-287972" algn="l" rtl="0">
              <a:lnSpc>
                <a:spcPct val="100000"/>
              </a:lnSpc>
              <a:spcBef>
                <a:spcPts val="333"/>
              </a:spcBef>
              <a:spcAft>
                <a:spcPts val="0"/>
              </a:spcAft>
              <a:buClr>
                <a:srgbClr val="E5BB5B"/>
              </a:buClr>
              <a:buSzPct val="100000"/>
              <a:buChar char="•"/>
            </a:pPr>
            <a:r>
              <a:rPr lang="en-US" sz="6800" b="1" dirty="0" err="1">
                <a:solidFill>
                  <a:srgbClr val="E5BB5B"/>
                </a:solidFill>
                <a:latin typeface="+mj-lt"/>
                <a:ea typeface="Arial"/>
                <a:cs typeface="Arial"/>
                <a:sym typeface="Arial"/>
              </a:rPr>
              <a:t>Healthline</a:t>
            </a:r>
            <a:endParaRPr sz="6800" dirty="0">
              <a:latin typeface="+mj-lt"/>
            </a:endParaRPr>
          </a:p>
          <a:p>
            <a:pPr marL="0" lvl="0" indent="0" algn="l" rtl="0">
              <a:lnSpc>
                <a:spcPct val="100000"/>
              </a:lnSpc>
              <a:spcBef>
                <a:spcPts val="0"/>
              </a:spcBef>
              <a:spcAft>
                <a:spcPts val="0"/>
              </a:spcAft>
              <a:buClr>
                <a:srgbClr val="000000"/>
              </a:buClr>
              <a:buSzPct val="26923"/>
              <a:buNone/>
            </a:pPr>
            <a:r>
              <a:rPr lang="en-US" sz="5200" dirty="0">
                <a:solidFill>
                  <a:srgbClr val="000000"/>
                </a:solidFill>
                <a:latin typeface="+mj-lt"/>
                <a:ea typeface="Poppins"/>
                <a:cs typeface="Poppins"/>
                <a:sym typeface="Poppins"/>
              </a:rPr>
              <a:t>https://www.healthline.com/nutrition/peach-fruit-benefits</a:t>
            </a:r>
            <a:endParaRPr sz="5200" dirty="0">
              <a:latin typeface="+mj-lt"/>
            </a:endParaRPr>
          </a:p>
          <a:p>
            <a:pPr marL="285750" lvl="0" indent="-287972" algn="l" rtl="0">
              <a:lnSpc>
                <a:spcPct val="100000"/>
              </a:lnSpc>
              <a:spcBef>
                <a:spcPts val="333"/>
              </a:spcBef>
              <a:spcAft>
                <a:spcPts val="0"/>
              </a:spcAft>
              <a:buClr>
                <a:srgbClr val="E5BB5B"/>
              </a:buClr>
              <a:buSzPct val="100000"/>
              <a:buChar char="•"/>
            </a:pPr>
            <a:r>
              <a:rPr lang="en-US" sz="6800" b="1" dirty="0">
                <a:solidFill>
                  <a:srgbClr val="E5BB5B"/>
                </a:solidFill>
                <a:latin typeface="+mj-lt"/>
                <a:ea typeface="Arial"/>
                <a:cs typeface="Arial"/>
                <a:sym typeface="Arial"/>
              </a:rPr>
              <a:t>Indy Star</a:t>
            </a:r>
            <a:endParaRPr sz="6800" dirty="0">
              <a:latin typeface="+mj-lt"/>
            </a:endParaRPr>
          </a:p>
          <a:p>
            <a:pPr marL="0" lvl="0" indent="0" algn="l" rtl="0">
              <a:lnSpc>
                <a:spcPct val="100000"/>
              </a:lnSpc>
              <a:spcBef>
                <a:spcPts val="0"/>
              </a:spcBef>
              <a:spcAft>
                <a:spcPts val="0"/>
              </a:spcAft>
              <a:buClr>
                <a:srgbClr val="000000"/>
              </a:buClr>
              <a:buSzPct val="26923"/>
              <a:buNone/>
            </a:pPr>
            <a:r>
              <a:rPr lang="en-US" sz="5200" dirty="0">
                <a:solidFill>
                  <a:srgbClr val="000000"/>
                </a:solidFill>
                <a:latin typeface="+mj-lt"/>
                <a:ea typeface="Poppins"/>
                <a:cs typeface="Poppins"/>
                <a:sym typeface="Poppins"/>
              </a:rPr>
              <a:t>https://www.indystar.com/story/news/history/retroindy/2018/04/20/how-peach-pits-helped-us-win-great-war/519938002/</a:t>
            </a:r>
            <a:endParaRPr sz="5200" b="1" dirty="0">
              <a:solidFill>
                <a:srgbClr val="E5BB5B"/>
              </a:solidFill>
              <a:latin typeface="+mj-lt"/>
              <a:ea typeface="Arial"/>
              <a:cs typeface="Arial"/>
              <a:sym typeface="Arial"/>
            </a:endParaRPr>
          </a:p>
          <a:p>
            <a:pPr marL="285750" lvl="0" indent="-287972" algn="l" rtl="0">
              <a:lnSpc>
                <a:spcPct val="100000"/>
              </a:lnSpc>
              <a:spcBef>
                <a:spcPts val="333"/>
              </a:spcBef>
              <a:spcAft>
                <a:spcPts val="0"/>
              </a:spcAft>
              <a:buClr>
                <a:srgbClr val="E5BB5B"/>
              </a:buClr>
              <a:buSzPct val="100000"/>
              <a:buChar char="•"/>
            </a:pPr>
            <a:r>
              <a:rPr lang="en-US" sz="6800" b="1" dirty="0">
                <a:solidFill>
                  <a:srgbClr val="E5BB5B"/>
                </a:solidFill>
                <a:latin typeface="+mj-lt"/>
                <a:ea typeface="Arial"/>
                <a:cs typeface="Arial"/>
                <a:sym typeface="Arial"/>
              </a:rPr>
              <a:t>Michigan State University</a:t>
            </a:r>
            <a:endParaRPr sz="6800" dirty="0">
              <a:latin typeface="+mj-lt"/>
            </a:endParaRPr>
          </a:p>
          <a:p>
            <a:pPr marL="0" lvl="0" indent="0" algn="l" rtl="0">
              <a:lnSpc>
                <a:spcPct val="100000"/>
              </a:lnSpc>
              <a:spcBef>
                <a:spcPts val="259"/>
              </a:spcBef>
              <a:spcAft>
                <a:spcPts val="0"/>
              </a:spcAft>
              <a:buClr>
                <a:srgbClr val="262626"/>
              </a:buClr>
              <a:buSzPct val="26923"/>
              <a:buNone/>
            </a:pPr>
            <a:r>
              <a:rPr lang="en-US" sz="5200" dirty="0">
                <a:latin typeface="+mj-lt"/>
                <a:ea typeface="Poppins"/>
                <a:cs typeface="Poppins"/>
                <a:sym typeface="Poppins"/>
              </a:rPr>
              <a:t>https://www.canr.msu.edu/news/peaches_and_the_science_behind_them</a:t>
            </a:r>
            <a:endParaRPr sz="5200" dirty="0">
              <a:latin typeface="+mj-lt"/>
            </a:endParaRPr>
          </a:p>
          <a:p>
            <a:pPr marL="285750" lvl="0" indent="-287972" algn="l" rtl="0">
              <a:lnSpc>
                <a:spcPct val="100000"/>
              </a:lnSpc>
              <a:spcBef>
                <a:spcPts val="333"/>
              </a:spcBef>
              <a:spcAft>
                <a:spcPts val="0"/>
              </a:spcAft>
              <a:buClr>
                <a:srgbClr val="E5BB5B"/>
              </a:buClr>
              <a:buSzPct val="100000"/>
              <a:buChar char="•"/>
            </a:pPr>
            <a:r>
              <a:rPr lang="en-US" sz="6800" b="1" dirty="0" err="1">
                <a:solidFill>
                  <a:srgbClr val="E5BB5B"/>
                </a:solidFill>
                <a:latin typeface="+mj-lt"/>
                <a:ea typeface="Arial"/>
                <a:cs typeface="Arial"/>
                <a:sym typeface="Arial"/>
              </a:rPr>
              <a:t>MyPlate</a:t>
            </a:r>
            <a:endParaRPr sz="6800" dirty="0">
              <a:latin typeface="+mj-lt"/>
            </a:endParaRPr>
          </a:p>
          <a:p>
            <a:pPr marL="0" lvl="0" indent="0" algn="l" rtl="0">
              <a:lnSpc>
                <a:spcPct val="100000"/>
              </a:lnSpc>
              <a:spcBef>
                <a:spcPts val="0"/>
              </a:spcBef>
              <a:spcAft>
                <a:spcPts val="0"/>
              </a:spcAft>
              <a:buClr>
                <a:srgbClr val="262626"/>
              </a:buClr>
              <a:buSzPct val="26923"/>
              <a:buNone/>
            </a:pPr>
            <a:r>
              <a:rPr lang="en-US" sz="5200" dirty="0">
                <a:latin typeface="+mj-lt"/>
                <a:ea typeface="Poppins"/>
                <a:cs typeface="Poppins"/>
                <a:sym typeface="Poppins"/>
              </a:rPr>
              <a:t>https://www.myplate.gov/eat-healthy/fruits</a:t>
            </a:r>
            <a:endParaRPr sz="5200" dirty="0">
              <a:latin typeface="+mj-lt"/>
            </a:endParaRPr>
          </a:p>
          <a:p>
            <a:pPr marL="0" lvl="0" indent="0" algn="l" rtl="0">
              <a:lnSpc>
                <a:spcPct val="100000"/>
              </a:lnSpc>
              <a:spcBef>
                <a:spcPts val="0"/>
              </a:spcBef>
              <a:spcAft>
                <a:spcPts val="0"/>
              </a:spcAft>
              <a:buClr>
                <a:srgbClr val="262626"/>
              </a:buClr>
              <a:buSzPct val="26923"/>
              <a:buNone/>
            </a:pPr>
            <a:endParaRPr sz="5200" dirty="0"/>
          </a:p>
          <a:p>
            <a:pPr marL="0" lvl="0" indent="0" algn="l" rtl="0">
              <a:lnSpc>
                <a:spcPct val="100000"/>
              </a:lnSpc>
              <a:spcBef>
                <a:spcPts val="0"/>
              </a:spcBef>
              <a:spcAft>
                <a:spcPts val="0"/>
              </a:spcAft>
              <a:buClr>
                <a:srgbClr val="262626"/>
              </a:buClr>
              <a:buSzPct val="30434"/>
              <a:buNone/>
            </a:pPr>
            <a:endParaRPr sz="4600" dirty="0">
              <a:latin typeface="Poppins"/>
              <a:ea typeface="Poppins"/>
              <a:cs typeface="Poppins"/>
              <a:sym typeface="Poppins"/>
            </a:endParaRPr>
          </a:p>
          <a:p>
            <a:pPr marL="0" lvl="0" indent="0" algn="l" rtl="0">
              <a:lnSpc>
                <a:spcPct val="100000"/>
              </a:lnSpc>
              <a:spcBef>
                <a:spcPts val="370"/>
              </a:spcBef>
              <a:spcAft>
                <a:spcPts val="0"/>
              </a:spcAft>
              <a:buClr>
                <a:srgbClr val="262626"/>
              </a:buClr>
              <a:buSzPct val="100000"/>
              <a:buNone/>
            </a:pPr>
            <a:endParaRPr sz="2000" b="1" dirty="0">
              <a:solidFill>
                <a:srgbClr val="E5BB5B"/>
              </a:solidFill>
              <a:latin typeface="Arial"/>
              <a:ea typeface="Arial"/>
              <a:cs typeface="Arial"/>
              <a:sym typeface="Arial"/>
            </a:endParaRPr>
          </a:p>
          <a:p>
            <a:pPr marL="0" lvl="0" indent="0" algn="l" rtl="0">
              <a:lnSpc>
                <a:spcPct val="100000"/>
              </a:lnSpc>
              <a:spcBef>
                <a:spcPts val="370"/>
              </a:spcBef>
              <a:spcAft>
                <a:spcPts val="0"/>
              </a:spcAft>
              <a:buClr>
                <a:srgbClr val="262626"/>
              </a:buClr>
              <a:buSzPct val="100000"/>
              <a:buNone/>
            </a:pPr>
            <a:endParaRPr sz="2000" b="1" dirty="0">
              <a:solidFill>
                <a:srgbClr val="E5BB5B"/>
              </a:solidFill>
              <a:latin typeface="Arial"/>
              <a:ea typeface="Arial"/>
              <a:cs typeface="Arial"/>
              <a:sym typeface="Arial"/>
            </a:endParaRPr>
          </a:p>
          <a:p>
            <a:pPr marL="285750" lvl="0" indent="-168275" algn="l" rtl="0">
              <a:lnSpc>
                <a:spcPct val="100000"/>
              </a:lnSpc>
              <a:spcBef>
                <a:spcPts val="370"/>
              </a:spcBef>
              <a:spcAft>
                <a:spcPts val="0"/>
              </a:spcAft>
              <a:buClr>
                <a:srgbClr val="262626"/>
              </a:buClr>
              <a:buSzPct val="100000"/>
              <a:buNone/>
            </a:pPr>
            <a:endParaRPr sz="2000" b="1" dirty="0">
              <a:solidFill>
                <a:srgbClr val="E5BB5B"/>
              </a:solidFill>
              <a:latin typeface="Arial"/>
              <a:ea typeface="Arial"/>
              <a:cs typeface="Arial"/>
              <a:sym typeface="Arial"/>
            </a:endParaRPr>
          </a:p>
          <a:p>
            <a:pPr marL="342900" lvl="0" indent="-342900" algn="l" rtl="0">
              <a:lnSpc>
                <a:spcPct val="100000"/>
              </a:lnSpc>
              <a:spcBef>
                <a:spcPts val="370"/>
              </a:spcBef>
              <a:spcAft>
                <a:spcPts val="0"/>
              </a:spcAft>
              <a:buClr>
                <a:srgbClr val="262626"/>
              </a:buClr>
              <a:buSzPct val="100000"/>
              <a:buNone/>
            </a:pPr>
            <a:endParaRPr sz="2000" b="1" dirty="0">
              <a:solidFill>
                <a:srgbClr val="435249"/>
              </a:solidFill>
              <a:latin typeface="Arial"/>
              <a:ea typeface="Arial"/>
              <a:cs typeface="Arial"/>
              <a:sym typeface="Arial"/>
            </a:endParaRPr>
          </a:p>
          <a:p>
            <a:pPr marL="342900" lvl="0" indent="-342900" algn="l" rtl="0">
              <a:lnSpc>
                <a:spcPct val="100000"/>
              </a:lnSpc>
              <a:spcBef>
                <a:spcPts val="370"/>
              </a:spcBef>
              <a:spcAft>
                <a:spcPts val="0"/>
              </a:spcAft>
              <a:buClr>
                <a:srgbClr val="262626"/>
              </a:buClr>
              <a:buSzPct val="100000"/>
              <a:buNone/>
            </a:pPr>
            <a:endParaRPr sz="2000" b="1" dirty="0">
              <a:solidFill>
                <a:srgbClr val="006896"/>
              </a:solidFill>
              <a:latin typeface="Arial"/>
              <a:ea typeface="Arial"/>
              <a:cs typeface="Arial"/>
              <a:sym typeface="Arial"/>
            </a:endParaRPr>
          </a:p>
          <a:p>
            <a:pPr marL="285750" lvl="0" indent="-123634" algn="l" rtl="0">
              <a:lnSpc>
                <a:spcPct val="100000"/>
              </a:lnSpc>
              <a:spcBef>
                <a:spcPts val="444"/>
              </a:spcBef>
              <a:spcAft>
                <a:spcPts val="0"/>
              </a:spcAft>
              <a:buSzPct val="115000"/>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References</a:t>
            </a:r>
            <a:endParaRPr>
              <a:solidFill>
                <a:srgbClr val="BB7265"/>
              </a:solidFill>
              <a:latin typeface="Arial"/>
              <a:ea typeface="Arial"/>
              <a:cs typeface="Arial"/>
              <a:sym typeface="Arial"/>
            </a:endParaRPr>
          </a:p>
        </p:txBody>
      </p:sp>
      <p:sp>
        <p:nvSpPr>
          <p:cNvPr id="366" name="Google Shape;366;p17"/>
          <p:cNvSpPr txBox="1">
            <a:spLocks noGrp="1"/>
          </p:cNvSpPr>
          <p:nvPr>
            <p:ph type="body" idx="1"/>
          </p:nvPr>
        </p:nvSpPr>
        <p:spPr>
          <a:xfrm>
            <a:off x="1696950" y="2535425"/>
            <a:ext cx="8798100" cy="3032700"/>
          </a:xfrm>
          <a:prstGeom prst="rect">
            <a:avLst/>
          </a:prstGeom>
          <a:noFill/>
          <a:ln>
            <a:noFill/>
          </a:ln>
        </p:spPr>
        <p:txBody>
          <a:bodyPr spcFirstLastPara="1" wrap="square" lIns="91425" tIns="45700" rIns="91425" bIns="45700" anchor="t" anchorCtr="0">
            <a:noAutofit/>
          </a:bodyPr>
          <a:lstStyle/>
          <a:p>
            <a:pPr marL="285750" lvl="0" indent="-285750" algn="l" rtl="0">
              <a:lnSpc>
                <a:spcPct val="80000"/>
              </a:lnSpc>
              <a:spcBef>
                <a:spcPts val="0"/>
              </a:spcBef>
              <a:spcAft>
                <a:spcPts val="0"/>
              </a:spcAft>
              <a:buClr>
                <a:srgbClr val="E5BB5B"/>
              </a:buClr>
              <a:buSzPts val="1700"/>
              <a:buChar char="•"/>
            </a:pPr>
            <a:r>
              <a:rPr lang="en-US" sz="1700" b="1" dirty="0" err="1">
                <a:solidFill>
                  <a:srgbClr val="E5BB5B"/>
                </a:solidFill>
                <a:latin typeface="+mj-lt"/>
                <a:ea typeface="Arial"/>
                <a:cs typeface="Arial"/>
                <a:sym typeface="Arial"/>
              </a:rPr>
              <a:t>Parlee</a:t>
            </a:r>
            <a:r>
              <a:rPr lang="en-US" sz="1700" b="1" dirty="0">
                <a:solidFill>
                  <a:srgbClr val="E5BB5B"/>
                </a:solidFill>
                <a:latin typeface="+mj-lt"/>
                <a:ea typeface="Arial"/>
                <a:cs typeface="Arial"/>
                <a:sym typeface="Arial"/>
              </a:rPr>
              <a:t> Farms</a:t>
            </a:r>
            <a:endParaRPr sz="1700" b="1" dirty="0">
              <a:solidFill>
                <a:srgbClr val="E5BB5B"/>
              </a:solidFill>
              <a:latin typeface="+mj-lt"/>
              <a:ea typeface="Arial"/>
              <a:cs typeface="Arial"/>
              <a:sym typeface="Arial"/>
            </a:endParaRPr>
          </a:p>
          <a:p>
            <a:pPr marL="0" lvl="0" indent="0" algn="l" rtl="0">
              <a:lnSpc>
                <a:spcPct val="80000"/>
              </a:lnSpc>
              <a:spcBef>
                <a:spcPts val="0"/>
              </a:spcBef>
              <a:spcAft>
                <a:spcPts val="0"/>
              </a:spcAft>
              <a:buNone/>
            </a:pPr>
            <a:r>
              <a:rPr lang="en-US" sz="1300" dirty="0">
                <a:latin typeface="+mj-lt"/>
                <a:ea typeface="Arial"/>
                <a:cs typeface="Arial"/>
                <a:sym typeface="Arial"/>
              </a:rPr>
              <a:t>https://parleefarms.com/peach-ripe-eating/</a:t>
            </a:r>
            <a:endParaRPr sz="1300" dirty="0">
              <a:latin typeface="+mj-lt"/>
              <a:ea typeface="Arial"/>
              <a:cs typeface="Arial"/>
              <a:sym typeface="Arial"/>
            </a:endParaRPr>
          </a:p>
          <a:p>
            <a:pPr marL="285750" lvl="0" indent="-285750" algn="l" rtl="0">
              <a:lnSpc>
                <a:spcPct val="80000"/>
              </a:lnSpc>
              <a:spcBef>
                <a:spcPts val="0"/>
              </a:spcBef>
              <a:spcAft>
                <a:spcPts val="0"/>
              </a:spcAft>
              <a:buClr>
                <a:srgbClr val="E5BB5B"/>
              </a:buClr>
              <a:buSzPts val="1700"/>
              <a:buChar char="•"/>
            </a:pPr>
            <a:r>
              <a:rPr lang="en-US" sz="1700" b="1" dirty="0">
                <a:solidFill>
                  <a:srgbClr val="E5BB5B"/>
                </a:solidFill>
                <a:latin typeface="+mj-lt"/>
                <a:ea typeface="Arial"/>
                <a:cs typeface="Arial"/>
                <a:sym typeface="Arial"/>
              </a:rPr>
              <a:t>Pearson Farm</a:t>
            </a:r>
            <a:endParaRPr sz="1700" dirty="0">
              <a:latin typeface="+mj-lt"/>
            </a:endParaRPr>
          </a:p>
          <a:p>
            <a:pPr marL="0" lvl="0" indent="0" algn="l" rtl="0">
              <a:lnSpc>
                <a:spcPct val="80000"/>
              </a:lnSpc>
              <a:spcBef>
                <a:spcPts val="0"/>
              </a:spcBef>
              <a:spcAft>
                <a:spcPts val="0"/>
              </a:spcAft>
              <a:buClr>
                <a:srgbClr val="262626"/>
              </a:buClr>
              <a:buSzPts val="910"/>
              <a:buNone/>
            </a:pPr>
            <a:r>
              <a:rPr lang="en-US" sz="1300" dirty="0">
                <a:latin typeface="+mj-lt"/>
                <a:ea typeface="Poppins"/>
                <a:cs typeface="Poppins"/>
                <a:sym typeface="Poppins"/>
              </a:rPr>
              <a:t>https://pearsonfarm.com/pages/storage-nutrition-facts</a:t>
            </a:r>
            <a:endParaRPr sz="1300" dirty="0">
              <a:latin typeface="+mj-lt"/>
            </a:endParaRPr>
          </a:p>
          <a:p>
            <a:pPr marL="285750" lvl="0" indent="-285750" algn="l" rtl="0">
              <a:lnSpc>
                <a:spcPct val="80000"/>
              </a:lnSpc>
              <a:spcBef>
                <a:spcPts val="340"/>
              </a:spcBef>
              <a:spcAft>
                <a:spcPts val="0"/>
              </a:spcAft>
              <a:buClr>
                <a:srgbClr val="E5BB5B"/>
              </a:buClr>
              <a:buSzPts val="1700"/>
              <a:buChar char="•"/>
            </a:pPr>
            <a:r>
              <a:rPr lang="en-US" sz="1700" b="1" dirty="0">
                <a:solidFill>
                  <a:srgbClr val="E5BB5B"/>
                </a:solidFill>
                <a:latin typeface="+mj-lt"/>
                <a:ea typeface="Arial"/>
                <a:cs typeface="Arial"/>
                <a:sym typeface="Arial"/>
              </a:rPr>
              <a:t>SF Gate</a:t>
            </a:r>
            <a:endParaRPr sz="1700" dirty="0">
              <a:latin typeface="+mj-lt"/>
            </a:endParaRPr>
          </a:p>
          <a:p>
            <a:pPr marL="0" lvl="0" indent="0" algn="l" rtl="0">
              <a:lnSpc>
                <a:spcPct val="80000"/>
              </a:lnSpc>
              <a:spcBef>
                <a:spcPts val="260"/>
              </a:spcBef>
              <a:spcAft>
                <a:spcPts val="0"/>
              </a:spcAft>
              <a:buClr>
                <a:srgbClr val="435249"/>
              </a:buClr>
              <a:buSzPts val="910"/>
              <a:buNone/>
            </a:pPr>
            <a:r>
              <a:rPr lang="en-US" sz="1300" dirty="0">
                <a:solidFill>
                  <a:srgbClr val="435249"/>
                </a:solidFill>
                <a:latin typeface="+mj-lt"/>
                <a:ea typeface="Poppins"/>
                <a:cs typeface="Poppins"/>
                <a:sym typeface="Poppins"/>
              </a:rPr>
              <a:t>https://homeguides.sfgate.com/peaches-flower-63025.html</a:t>
            </a:r>
            <a:endParaRPr sz="1300" dirty="0">
              <a:solidFill>
                <a:srgbClr val="435249"/>
              </a:solidFill>
              <a:latin typeface="+mj-lt"/>
              <a:ea typeface="Poppins"/>
              <a:cs typeface="Poppins"/>
              <a:sym typeface="Poppins"/>
            </a:endParaRPr>
          </a:p>
          <a:p>
            <a:pPr marL="285750" lvl="0" indent="-285750" algn="l" rtl="0">
              <a:lnSpc>
                <a:spcPct val="80000"/>
              </a:lnSpc>
              <a:spcBef>
                <a:spcPts val="340"/>
              </a:spcBef>
              <a:spcAft>
                <a:spcPts val="0"/>
              </a:spcAft>
              <a:buClr>
                <a:srgbClr val="E5BB5B"/>
              </a:buClr>
              <a:buSzPts val="1700"/>
              <a:buChar char="•"/>
            </a:pPr>
            <a:r>
              <a:rPr lang="en-US" sz="1700" b="1" dirty="0">
                <a:solidFill>
                  <a:srgbClr val="E5BB5B"/>
                </a:solidFill>
                <a:latin typeface="+mj-lt"/>
                <a:ea typeface="Arial"/>
                <a:cs typeface="Arial"/>
                <a:sym typeface="Arial"/>
              </a:rPr>
              <a:t>SGS- </a:t>
            </a:r>
            <a:r>
              <a:rPr lang="en-US" sz="1700" b="1" dirty="0" err="1">
                <a:solidFill>
                  <a:srgbClr val="E5BB5B"/>
                </a:solidFill>
                <a:latin typeface="+mj-lt"/>
                <a:ea typeface="Arial"/>
                <a:cs typeface="Arial"/>
                <a:sym typeface="Arial"/>
              </a:rPr>
              <a:t>Scattaglia</a:t>
            </a:r>
            <a:r>
              <a:rPr lang="en-US" sz="1700" b="1" dirty="0">
                <a:solidFill>
                  <a:srgbClr val="E5BB5B"/>
                </a:solidFill>
                <a:latin typeface="+mj-lt"/>
                <a:ea typeface="Arial"/>
                <a:cs typeface="Arial"/>
                <a:sym typeface="Arial"/>
              </a:rPr>
              <a:t> Grow­ers &amp; Shippers</a:t>
            </a:r>
            <a:endParaRPr sz="1700" b="1" dirty="0">
              <a:solidFill>
                <a:srgbClr val="E5BB5B"/>
              </a:solidFill>
              <a:latin typeface="+mj-lt"/>
              <a:ea typeface="Arial"/>
              <a:cs typeface="Arial"/>
              <a:sym typeface="Arial"/>
            </a:endParaRPr>
          </a:p>
          <a:p>
            <a:pPr marL="0" lvl="0" indent="0" algn="l" rtl="0">
              <a:lnSpc>
                <a:spcPct val="80000"/>
              </a:lnSpc>
              <a:spcBef>
                <a:spcPts val="340"/>
              </a:spcBef>
              <a:spcAft>
                <a:spcPts val="0"/>
              </a:spcAft>
              <a:buSzPts val="770"/>
              <a:buNone/>
            </a:pPr>
            <a:r>
              <a:rPr lang="en-US" sz="1300" dirty="0">
                <a:solidFill>
                  <a:srgbClr val="303030"/>
                </a:solidFill>
                <a:latin typeface="+mj-lt"/>
                <a:ea typeface="Arial"/>
                <a:cs typeface="Arial"/>
                <a:sym typeface="Arial"/>
              </a:rPr>
              <a:t>https://sgs.us.com</a:t>
            </a:r>
            <a:endParaRPr sz="1300" dirty="0">
              <a:solidFill>
                <a:srgbClr val="303030"/>
              </a:solidFill>
              <a:latin typeface="+mj-lt"/>
              <a:ea typeface="Arial"/>
              <a:cs typeface="Arial"/>
              <a:sym typeface="Arial"/>
            </a:endParaRPr>
          </a:p>
          <a:p>
            <a:pPr marL="285750" lvl="0" indent="-285750" algn="l" rtl="0">
              <a:lnSpc>
                <a:spcPct val="80000"/>
              </a:lnSpc>
              <a:spcBef>
                <a:spcPts val="340"/>
              </a:spcBef>
              <a:spcAft>
                <a:spcPts val="0"/>
              </a:spcAft>
              <a:buClr>
                <a:srgbClr val="E5BB5B"/>
              </a:buClr>
              <a:buSzPts val="1700"/>
              <a:buChar char="•"/>
            </a:pPr>
            <a:r>
              <a:rPr lang="en-US" sz="1700" b="1" dirty="0">
                <a:solidFill>
                  <a:srgbClr val="E5BB5B"/>
                </a:solidFill>
                <a:latin typeface="+mj-lt"/>
                <a:ea typeface="Arial"/>
                <a:cs typeface="Arial"/>
                <a:sym typeface="Arial"/>
              </a:rPr>
              <a:t>The Nibble</a:t>
            </a:r>
            <a:endParaRPr sz="1700" dirty="0">
              <a:latin typeface="+mj-lt"/>
            </a:endParaRPr>
          </a:p>
          <a:p>
            <a:pPr marL="0" lvl="0" indent="0" algn="l" rtl="0">
              <a:lnSpc>
                <a:spcPct val="80000"/>
              </a:lnSpc>
              <a:spcBef>
                <a:spcPts val="0"/>
              </a:spcBef>
              <a:spcAft>
                <a:spcPts val="0"/>
              </a:spcAft>
              <a:buClr>
                <a:srgbClr val="000000"/>
              </a:buClr>
              <a:buSzPts val="910"/>
              <a:buNone/>
            </a:pPr>
            <a:r>
              <a:rPr lang="en-US" sz="1300" dirty="0">
                <a:solidFill>
                  <a:srgbClr val="000000"/>
                </a:solidFill>
                <a:latin typeface="+mj-lt"/>
                <a:ea typeface="Poppins"/>
                <a:cs typeface="Poppins"/>
                <a:sym typeface="Poppins"/>
              </a:rPr>
              <a:t>https://www.thenibble.com/reviews/main/fruits/peach-facts.asp</a:t>
            </a:r>
            <a:endParaRPr sz="1300" dirty="0">
              <a:latin typeface="+mj-lt"/>
            </a:endParaRPr>
          </a:p>
          <a:p>
            <a:pPr marL="285750" lvl="0" indent="-285750" algn="l" rtl="0">
              <a:lnSpc>
                <a:spcPct val="80000"/>
              </a:lnSpc>
              <a:spcBef>
                <a:spcPts val="340"/>
              </a:spcBef>
              <a:spcAft>
                <a:spcPts val="0"/>
              </a:spcAft>
              <a:buClr>
                <a:srgbClr val="E5BB5B"/>
              </a:buClr>
              <a:buSzPts val="1700"/>
              <a:buChar char="•"/>
            </a:pPr>
            <a:r>
              <a:rPr lang="en-US" sz="1700" b="1" dirty="0">
                <a:solidFill>
                  <a:srgbClr val="E5BB5B"/>
                </a:solidFill>
                <a:latin typeface="+mj-lt"/>
                <a:ea typeface="Arial"/>
                <a:cs typeface="Arial"/>
                <a:sym typeface="Arial"/>
              </a:rPr>
              <a:t>The Produce Nerd</a:t>
            </a:r>
            <a:endParaRPr sz="1700" dirty="0">
              <a:latin typeface="+mj-lt"/>
            </a:endParaRPr>
          </a:p>
          <a:p>
            <a:pPr marL="0" lvl="0" indent="0" algn="l" rtl="0">
              <a:lnSpc>
                <a:spcPct val="80000"/>
              </a:lnSpc>
              <a:spcBef>
                <a:spcPts val="0"/>
              </a:spcBef>
              <a:spcAft>
                <a:spcPts val="0"/>
              </a:spcAft>
              <a:buClr>
                <a:schemeClr val="dk1"/>
              </a:buClr>
              <a:buSzPts val="910"/>
              <a:buNone/>
            </a:pPr>
            <a:r>
              <a:rPr lang="en-US" sz="1300" dirty="0">
                <a:solidFill>
                  <a:schemeClr val="dk1"/>
                </a:solidFill>
                <a:latin typeface="+mj-lt"/>
                <a:ea typeface="Poppins"/>
                <a:cs typeface="Poppins"/>
                <a:sym typeface="Poppins"/>
              </a:rPr>
              <a:t>https://www.theproducenerd.com/2016/07/peaches-from-harvest-to-packing/</a:t>
            </a:r>
            <a:endParaRPr sz="1300" dirty="0">
              <a:latin typeface="+mj-lt"/>
              <a:ea typeface="Poppins"/>
              <a:cs typeface="Poppins"/>
              <a:sym typeface="Poppins"/>
            </a:endParaRPr>
          </a:p>
          <a:p>
            <a:pPr marL="285750" lvl="0" indent="-285750" algn="l" rtl="0">
              <a:lnSpc>
                <a:spcPct val="80000"/>
              </a:lnSpc>
              <a:spcBef>
                <a:spcPts val="340"/>
              </a:spcBef>
              <a:spcAft>
                <a:spcPts val="0"/>
              </a:spcAft>
              <a:buClr>
                <a:srgbClr val="E5BB5B"/>
              </a:buClr>
              <a:buSzPts val="1700"/>
              <a:buChar char="•"/>
            </a:pPr>
            <a:r>
              <a:rPr lang="en-US" sz="1700" b="1" dirty="0">
                <a:solidFill>
                  <a:srgbClr val="E5BB5B"/>
                </a:solidFill>
                <a:latin typeface="+mj-lt"/>
                <a:ea typeface="Arial"/>
                <a:cs typeface="Arial"/>
                <a:sym typeface="Arial"/>
              </a:rPr>
              <a:t>USDA</a:t>
            </a:r>
            <a:endParaRPr sz="1700" b="1" dirty="0">
              <a:solidFill>
                <a:srgbClr val="E5BB5B"/>
              </a:solidFill>
              <a:latin typeface="+mj-lt"/>
              <a:ea typeface="Arial"/>
              <a:cs typeface="Arial"/>
              <a:sym typeface="Arial"/>
            </a:endParaRPr>
          </a:p>
          <a:p>
            <a:pPr marL="0" lvl="0" indent="0" algn="l" rtl="0">
              <a:lnSpc>
                <a:spcPct val="80000"/>
              </a:lnSpc>
              <a:spcBef>
                <a:spcPts val="0"/>
              </a:spcBef>
              <a:spcAft>
                <a:spcPts val="0"/>
              </a:spcAft>
              <a:buClr>
                <a:srgbClr val="000000"/>
              </a:buClr>
              <a:buSzPts val="910"/>
              <a:buNone/>
            </a:pPr>
            <a:r>
              <a:rPr lang="en-US" sz="1300" dirty="0">
                <a:solidFill>
                  <a:srgbClr val="000000"/>
                </a:solidFill>
                <a:latin typeface="+mj-lt"/>
                <a:ea typeface="Poppins"/>
                <a:cs typeface="Poppins"/>
                <a:sym typeface="Poppins"/>
              </a:rPr>
              <a:t>https://fdc.nal.usda.gov/fdc-app.html#/food-details/325430/nutrients</a:t>
            </a:r>
            <a:endParaRPr sz="1300" dirty="0">
              <a:latin typeface="+mj-lt"/>
            </a:endParaRPr>
          </a:p>
          <a:p>
            <a:pPr marL="0" lvl="0" indent="0" algn="l" rtl="0">
              <a:lnSpc>
                <a:spcPct val="80000"/>
              </a:lnSpc>
              <a:spcBef>
                <a:spcPts val="400"/>
              </a:spcBef>
              <a:spcAft>
                <a:spcPts val="0"/>
              </a:spcAft>
              <a:buClr>
                <a:srgbClr val="262626"/>
              </a:buClr>
              <a:buSzPts val="1400"/>
              <a:buNone/>
            </a:pPr>
            <a:endParaRPr sz="1700" b="1" dirty="0">
              <a:solidFill>
                <a:srgbClr val="E5BB5B"/>
              </a:solidFill>
              <a:latin typeface="Arial"/>
              <a:ea typeface="Arial"/>
              <a:cs typeface="Arial"/>
              <a:sym typeface="Arial"/>
            </a:endParaRPr>
          </a:p>
          <a:p>
            <a:pPr marL="285750" lvl="0" indent="-158750" algn="l" rtl="0">
              <a:lnSpc>
                <a:spcPct val="80000"/>
              </a:lnSpc>
              <a:spcBef>
                <a:spcPts val="400"/>
              </a:spcBef>
              <a:spcAft>
                <a:spcPts val="0"/>
              </a:spcAft>
              <a:buClr>
                <a:srgbClr val="262626"/>
              </a:buClr>
              <a:buSzPts val="1400"/>
              <a:buNone/>
            </a:pPr>
            <a:endParaRPr sz="1700" b="1" dirty="0">
              <a:solidFill>
                <a:srgbClr val="E5BB5B"/>
              </a:solidFill>
              <a:latin typeface="Arial"/>
              <a:ea typeface="Arial"/>
              <a:cs typeface="Arial"/>
              <a:sym typeface="Arial"/>
            </a:endParaRPr>
          </a:p>
          <a:p>
            <a:pPr marL="342900" lvl="0" indent="-342900" algn="l" rtl="0">
              <a:lnSpc>
                <a:spcPct val="80000"/>
              </a:lnSpc>
              <a:spcBef>
                <a:spcPts val="400"/>
              </a:spcBef>
              <a:spcAft>
                <a:spcPts val="0"/>
              </a:spcAft>
              <a:buClr>
                <a:srgbClr val="262626"/>
              </a:buClr>
              <a:buSzPts val="1400"/>
              <a:buNone/>
            </a:pPr>
            <a:endParaRPr sz="1700" b="1" dirty="0">
              <a:solidFill>
                <a:srgbClr val="435249"/>
              </a:solidFill>
              <a:latin typeface="Arial"/>
              <a:ea typeface="Arial"/>
              <a:cs typeface="Arial"/>
              <a:sym typeface="Arial"/>
            </a:endParaRPr>
          </a:p>
          <a:p>
            <a:pPr marL="342900" lvl="0" indent="-342900" algn="l" rtl="0">
              <a:lnSpc>
                <a:spcPct val="80000"/>
              </a:lnSpc>
              <a:spcBef>
                <a:spcPts val="400"/>
              </a:spcBef>
              <a:spcAft>
                <a:spcPts val="0"/>
              </a:spcAft>
              <a:buClr>
                <a:srgbClr val="262626"/>
              </a:buClr>
              <a:buSzPts val="1400"/>
              <a:buNone/>
            </a:pPr>
            <a:endParaRPr sz="1700" b="1" dirty="0">
              <a:solidFill>
                <a:srgbClr val="006896"/>
              </a:solidFill>
              <a:latin typeface="Arial"/>
              <a:ea typeface="Arial"/>
              <a:cs typeface="Arial"/>
              <a:sym typeface="Arial"/>
            </a:endParaRPr>
          </a:p>
          <a:p>
            <a:pPr marL="285750" lvl="0" indent="-110490" algn="l" rtl="0">
              <a:lnSpc>
                <a:spcPct val="80000"/>
              </a:lnSpc>
              <a:spcBef>
                <a:spcPts val="480"/>
              </a:spcBef>
              <a:spcAft>
                <a:spcPts val="0"/>
              </a:spcAft>
              <a:buSzPts val="1932"/>
              <a:buNone/>
            </a:pPr>
            <a:endParaRPr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
          <p:cNvSpPr txBox="1">
            <a:spLocks noGrp="1"/>
          </p:cNvSpPr>
          <p:nvPr>
            <p:ph type="title"/>
          </p:nvPr>
        </p:nvSpPr>
        <p:spPr>
          <a:xfrm>
            <a:off x="640983" y="861564"/>
            <a:ext cx="7265503" cy="64144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BB7265"/>
              </a:buClr>
              <a:buSzPts val="4400"/>
              <a:buFont typeface="Arial"/>
              <a:buNone/>
            </a:pPr>
            <a:r>
              <a:rPr lang="en-US" sz="4400">
                <a:solidFill>
                  <a:srgbClr val="BB7265"/>
                </a:solidFill>
                <a:latin typeface="Arial"/>
                <a:ea typeface="Arial"/>
                <a:cs typeface="Arial"/>
                <a:sym typeface="Arial"/>
              </a:rPr>
              <a:t>Part Of The Rose Family</a:t>
            </a:r>
            <a:endParaRPr sz="4400">
              <a:solidFill>
                <a:srgbClr val="BB7265"/>
              </a:solidFill>
              <a:latin typeface="Arial"/>
              <a:ea typeface="Arial"/>
              <a:cs typeface="Arial"/>
              <a:sym typeface="Arial"/>
            </a:endParaRPr>
          </a:p>
        </p:txBody>
      </p:sp>
      <p:pic>
        <p:nvPicPr>
          <p:cNvPr id="167" name="Google Shape;167;p2"/>
          <p:cNvPicPr preferRelativeResize="0"/>
          <p:nvPr/>
        </p:nvPicPr>
        <p:blipFill rotWithShape="1">
          <a:blip r:embed="rId3">
            <a:alphaModFix/>
          </a:blip>
          <a:srcRect/>
          <a:stretch/>
        </p:blipFill>
        <p:spPr>
          <a:xfrm>
            <a:off x="804014" y="3236420"/>
            <a:ext cx="3143176" cy="2620643"/>
          </a:xfrm>
          <a:prstGeom prst="rect">
            <a:avLst/>
          </a:prstGeom>
          <a:noFill/>
          <a:ln>
            <a:noFill/>
          </a:ln>
        </p:spPr>
      </p:pic>
      <p:sp>
        <p:nvSpPr>
          <p:cNvPr id="168" name="Google Shape;168;p2"/>
          <p:cNvSpPr txBox="1">
            <a:spLocks noGrp="1"/>
          </p:cNvSpPr>
          <p:nvPr>
            <p:ph type="body" idx="1"/>
          </p:nvPr>
        </p:nvSpPr>
        <p:spPr>
          <a:xfrm>
            <a:off x="1152827" y="1599407"/>
            <a:ext cx="6241816" cy="1828800"/>
          </a:xfrm>
          <a:prstGeom prst="rect">
            <a:avLst/>
          </a:prstGeom>
          <a:noFill/>
          <a:ln>
            <a:noFill/>
          </a:ln>
        </p:spPr>
        <p:txBody>
          <a:bodyPr spcFirstLastPara="1" wrap="square" lIns="91425" tIns="45700" rIns="91425" bIns="45700" anchor="t" anchorCtr="0">
            <a:normAutofit/>
          </a:bodyPr>
          <a:lstStyle/>
          <a:p>
            <a:pPr marL="285750" lvl="0" indent="-285750" algn="ctr" rtl="0">
              <a:lnSpc>
                <a:spcPct val="100000"/>
              </a:lnSpc>
              <a:spcBef>
                <a:spcPts val="0"/>
              </a:spcBef>
              <a:spcAft>
                <a:spcPts val="0"/>
              </a:spcAft>
              <a:buSzPts val="2070"/>
              <a:buChar char="❖"/>
            </a:pPr>
            <a:r>
              <a:rPr lang="en-US">
                <a:latin typeface="Arial"/>
                <a:ea typeface="Arial"/>
                <a:cs typeface="Arial"/>
                <a:sym typeface="Arial"/>
              </a:rPr>
              <a:t>Rosaceae is known as the Rose </a:t>
            </a:r>
            <a:r>
              <a:rPr lang="en-US" u="sng">
                <a:latin typeface="Arial"/>
                <a:ea typeface="Arial"/>
                <a:cs typeface="Arial"/>
                <a:sym typeface="Arial"/>
              </a:rPr>
              <a:t>Family</a:t>
            </a:r>
            <a:endParaRPr>
              <a:latin typeface="Arial"/>
              <a:ea typeface="Arial"/>
              <a:cs typeface="Arial"/>
              <a:sym typeface="Arial"/>
            </a:endParaRPr>
          </a:p>
          <a:p>
            <a:pPr marL="285750" lvl="0" indent="-285750" algn="ctr" rtl="0">
              <a:lnSpc>
                <a:spcPct val="100000"/>
              </a:lnSpc>
              <a:spcBef>
                <a:spcPts val="960"/>
              </a:spcBef>
              <a:spcAft>
                <a:spcPts val="0"/>
              </a:spcAft>
              <a:buSzPts val="2070"/>
              <a:buChar char="❖"/>
            </a:pPr>
            <a:r>
              <a:rPr lang="en-US">
                <a:latin typeface="Arial"/>
                <a:ea typeface="Arial"/>
                <a:cs typeface="Arial"/>
                <a:sym typeface="Arial"/>
              </a:rPr>
              <a:t>Amygdaloideae is a </a:t>
            </a:r>
            <a:r>
              <a:rPr lang="en-US" u="sng">
                <a:latin typeface="Arial"/>
                <a:ea typeface="Arial"/>
                <a:cs typeface="Arial"/>
                <a:sym typeface="Arial"/>
              </a:rPr>
              <a:t>subgroup</a:t>
            </a:r>
            <a:r>
              <a:rPr lang="en-US">
                <a:latin typeface="Arial"/>
                <a:ea typeface="Arial"/>
                <a:cs typeface="Arial"/>
                <a:sym typeface="Arial"/>
              </a:rPr>
              <a:t> of the Rosaceae that contains the </a:t>
            </a:r>
            <a:r>
              <a:rPr lang="en-US" u="sng">
                <a:latin typeface="Arial"/>
                <a:ea typeface="Arial"/>
                <a:cs typeface="Arial"/>
                <a:sym typeface="Arial"/>
              </a:rPr>
              <a:t>genus</a:t>
            </a:r>
            <a:r>
              <a:rPr lang="en-US">
                <a:latin typeface="Arial"/>
                <a:ea typeface="Arial"/>
                <a:cs typeface="Arial"/>
                <a:sym typeface="Arial"/>
              </a:rPr>
              <a:t>, Prunus</a:t>
            </a:r>
            <a:endParaRPr>
              <a:latin typeface="Arial"/>
              <a:ea typeface="Arial"/>
              <a:cs typeface="Arial"/>
              <a:sym typeface="Arial"/>
            </a:endParaRPr>
          </a:p>
          <a:p>
            <a:pPr marL="285750" lvl="0" indent="-285750" algn="ctr" rtl="0">
              <a:lnSpc>
                <a:spcPct val="100000"/>
              </a:lnSpc>
              <a:spcBef>
                <a:spcPts val="960"/>
              </a:spcBef>
              <a:spcAft>
                <a:spcPts val="0"/>
              </a:spcAft>
              <a:buSzPts val="2070"/>
              <a:buChar char="❖"/>
            </a:pPr>
            <a:r>
              <a:rPr lang="en-US" i="1">
                <a:latin typeface="Arial"/>
                <a:ea typeface="Arial"/>
                <a:cs typeface="Arial"/>
                <a:sym typeface="Arial"/>
              </a:rPr>
              <a:t>Prunus persica </a:t>
            </a:r>
            <a:r>
              <a:rPr lang="en-US">
                <a:latin typeface="Arial"/>
                <a:ea typeface="Arial"/>
                <a:cs typeface="Arial"/>
                <a:sym typeface="Arial"/>
              </a:rPr>
              <a:t>is the </a:t>
            </a:r>
            <a:r>
              <a:rPr lang="en-US" u="sng">
                <a:latin typeface="Arial"/>
                <a:ea typeface="Arial"/>
                <a:cs typeface="Arial"/>
                <a:sym typeface="Arial"/>
              </a:rPr>
              <a:t>botanical name</a:t>
            </a:r>
            <a:r>
              <a:rPr lang="en-US">
                <a:latin typeface="Arial"/>
                <a:ea typeface="Arial"/>
                <a:cs typeface="Arial"/>
                <a:sym typeface="Arial"/>
              </a:rPr>
              <a:t> for peach</a:t>
            </a:r>
            <a:endParaRPr>
              <a:latin typeface="Arial"/>
              <a:ea typeface="Arial"/>
              <a:cs typeface="Arial"/>
              <a:sym typeface="Arial"/>
            </a:endParaRPr>
          </a:p>
          <a:p>
            <a:pPr marL="285750" lvl="0" indent="-154305" algn="ctr" rtl="0">
              <a:lnSpc>
                <a:spcPct val="100000"/>
              </a:lnSpc>
              <a:spcBef>
                <a:spcPts val="960"/>
              </a:spcBef>
              <a:spcAft>
                <a:spcPts val="0"/>
              </a:spcAft>
              <a:buSzPts val="2070"/>
              <a:buFont typeface="Noto Sans Symbols"/>
              <a:buNone/>
            </a:pPr>
            <a:endParaRPr>
              <a:latin typeface="Poppins"/>
              <a:ea typeface="Poppins"/>
              <a:cs typeface="Poppins"/>
              <a:sym typeface="Poppins"/>
            </a:endParaRPr>
          </a:p>
        </p:txBody>
      </p:sp>
      <p:sp>
        <p:nvSpPr>
          <p:cNvPr id="169" name="Google Shape;169;p2"/>
          <p:cNvSpPr txBox="1"/>
          <p:nvPr/>
        </p:nvSpPr>
        <p:spPr>
          <a:xfrm>
            <a:off x="3730940" y="3880942"/>
            <a:ext cx="68313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Skin</a:t>
            </a:r>
            <a:endParaRPr sz="1800" b="0" i="0" u="none" strike="noStrike" cap="none">
              <a:solidFill>
                <a:schemeClr val="dk1"/>
              </a:solidFill>
              <a:latin typeface="Arial"/>
              <a:ea typeface="Arial"/>
              <a:cs typeface="Arial"/>
              <a:sym typeface="Arial"/>
            </a:endParaRPr>
          </a:p>
        </p:txBody>
      </p:sp>
      <p:sp>
        <p:nvSpPr>
          <p:cNvPr id="170" name="Google Shape;170;p2"/>
          <p:cNvSpPr txBox="1"/>
          <p:nvPr/>
        </p:nvSpPr>
        <p:spPr>
          <a:xfrm>
            <a:off x="3730940" y="4667397"/>
            <a:ext cx="68313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Pulp</a:t>
            </a:r>
            <a:endParaRPr sz="1800" b="0" i="0" u="none" strike="noStrike" cap="none">
              <a:solidFill>
                <a:schemeClr val="dk1"/>
              </a:solidFill>
              <a:latin typeface="Arial"/>
              <a:ea typeface="Arial"/>
              <a:cs typeface="Arial"/>
              <a:sym typeface="Arial"/>
            </a:endParaRPr>
          </a:p>
        </p:txBody>
      </p:sp>
      <p:sp>
        <p:nvSpPr>
          <p:cNvPr id="171" name="Google Shape;171;p2"/>
          <p:cNvSpPr txBox="1"/>
          <p:nvPr/>
        </p:nvSpPr>
        <p:spPr>
          <a:xfrm>
            <a:off x="1381539" y="5672397"/>
            <a:ext cx="12722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Stone (Pit)</a:t>
            </a:r>
            <a:endParaRPr sz="1800" b="0" i="0" u="none" strike="noStrike" cap="none">
              <a:solidFill>
                <a:schemeClr val="dk1"/>
              </a:solidFill>
              <a:latin typeface="Arial"/>
              <a:ea typeface="Arial"/>
              <a:cs typeface="Arial"/>
              <a:sym typeface="Arial"/>
            </a:endParaRPr>
          </a:p>
        </p:txBody>
      </p:sp>
      <p:sp>
        <p:nvSpPr>
          <p:cNvPr id="172" name="Google Shape;172;p2"/>
          <p:cNvSpPr txBox="1"/>
          <p:nvPr/>
        </p:nvSpPr>
        <p:spPr>
          <a:xfrm>
            <a:off x="4848563" y="4880785"/>
            <a:ext cx="2971880" cy="1216727"/>
          </a:xfrm>
          <a:prstGeom prst="rect">
            <a:avLst/>
          </a:prstGeom>
          <a:noFill/>
          <a:ln>
            <a:noFill/>
          </a:ln>
        </p:spPr>
        <p:txBody>
          <a:bodyPr spcFirstLastPara="1" wrap="square" lIns="91425" tIns="45700" rIns="91425" bIns="45700" anchor="t" anchorCtr="0">
            <a:normAutofit/>
          </a:bodyPr>
          <a:lstStyle/>
          <a:p>
            <a:pPr marL="285750" marR="0" lvl="0" indent="-285750" algn="ctr" rtl="0">
              <a:lnSpc>
                <a:spcPct val="100000"/>
              </a:lnSpc>
              <a:spcBef>
                <a:spcPts val="0"/>
              </a:spcBef>
              <a:spcAft>
                <a:spcPts val="0"/>
              </a:spcAft>
              <a:buClr>
                <a:schemeClr val="accent1"/>
              </a:buClr>
              <a:buSzPts val="2070"/>
              <a:buFont typeface="Courier New"/>
              <a:buChar char="o"/>
            </a:pPr>
            <a:r>
              <a:rPr lang="en-US" sz="1800" b="0" i="0" u="none" strike="noStrike" cap="none">
                <a:solidFill>
                  <a:srgbClr val="262626"/>
                </a:solidFill>
                <a:latin typeface="Arial"/>
                <a:ea typeface="Arial"/>
                <a:cs typeface="Arial"/>
                <a:sym typeface="Arial"/>
              </a:rPr>
              <a:t>2 peach stone types are Clingstone &amp; Freestone </a:t>
            </a:r>
            <a:endParaRPr sz="1400" b="0" i="0" u="none" strike="noStrike" cap="none">
              <a:solidFill>
                <a:srgbClr val="000000"/>
              </a:solidFill>
              <a:latin typeface="Arial"/>
              <a:ea typeface="Arial"/>
              <a:cs typeface="Arial"/>
              <a:sym typeface="Arial"/>
            </a:endParaRPr>
          </a:p>
        </p:txBody>
      </p:sp>
      <p:sp>
        <p:nvSpPr>
          <p:cNvPr id="173" name="Google Shape;173;p2"/>
          <p:cNvSpPr txBox="1"/>
          <p:nvPr/>
        </p:nvSpPr>
        <p:spPr>
          <a:xfrm>
            <a:off x="4647378" y="3428207"/>
            <a:ext cx="3096078" cy="1239190"/>
          </a:xfrm>
          <a:prstGeom prst="rect">
            <a:avLst/>
          </a:prstGeom>
          <a:noFill/>
          <a:ln>
            <a:noFill/>
          </a:ln>
        </p:spPr>
        <p:txBody>
          <a:bodyPr spcFirstLastPara="1" wrap="square" lIns="91425" tIns="45700" rIns="91425" bIns="45700" anchor="t" anchorCtr="0">
            <a:normAutofit/>
          </a:bodyPr>
          <a:lstStyle/>
          <a:p>
            <a:pPr marL="285750" marR="0" lvl="0" indent="-285750" algn="ctr" rtl="0">
              <a:lnSpc>
                <a:spcPct val="100000"/>
              </a:lnSpc>
              <a:spcBef>
                <a:spcPts val="0"/>
              </a:spcBef>
              <a:spcAft>
                <a:spcPts val="0"/>
              </a:spcAft>
              <a:buClr>
                <a:schemeClr val="accent1"/>
              </a:buClr>
              <a:buSzPts val="2070"/>
              <a:buFont typeface="Courier New"/>
              <a:buChar char="o"/>
            </a:pPr>
            <a:r>
              <a:rPr lang="en-US" sz="1800" b="0" i="0" u="none" strike="noStrike" cap="none">
                <a:solidFill>
                  <a:srgbClr val="262626"/>
                </a:solidFill>
                <a:latin typeface="Arial"/>
                <a:ea typeface="Arial"/>
                <a:cs typeface="Arial"/>
                <a:sym typeface="Arial"/>
              </a:rPr>
              <a:t>Stone fruit (drupe) is a fruit that contains a single large seed or stone surrounded by juicy flesh</a:t>
            </a:r>
            <a:endParaRPr sz="1400" b="0" i="0" u="none" strike="noStrike" cap="none">
              <a:solidFill>
                <a:srgbClr val="000000"/>
              </a:solidFill>
              <a:latin typeface="Arial"/>
              <a:ea typeface="Arial"/>
              <a:cs typeface="Arial"/>
              <a:sym typeface="Arial"/>
            </a:endParaRPr>
          </a:p>
        </p:txBody>
      </p:sp>
      <p:pic>
        <p:nvPicPr>
          <p:cNvPr id="174" name="Google Shape;174;p2"/>
          <p:cNvPicPr preferRelativeResize="0">
            <a:picLocks noGrp="1"/>
          </p:cNvPicPr>
          <p:nvPr>
            <p:ph type="pic" idx="2"/>
          </p:nvPr>
        </p:nvPicPr>
        <p:blipFill rotWithShape="1">
          <a:blip r:embed="rId4">
            <a:alphaModFix/>
          </a:blip>
          <a:srcRect l="17919" r="17919"/>
          <a:stretch/>
        </p:blipFill>
        <p:spPr>
          <a:xfrm>
            <a:off x="8094831"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title"/>
          </p:nvPr>
        </p:nvSpPr>
        <p:spPr>
          <a:xfrm>
            <a:off x="3000373" y="873217"/>
            <a:ext cx="4293705"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Origin &amp; Travels</a:t>
            </a:r>
            <a:endParaRPr>
              <a:solidFill>
                <a:srgbClr val="BB7265"/>
              </a:solidFill>
              <a:latin typeface="Arial"/>
              <a:ea typeface="Arial"/>
              <a:cs typeface="Arial"/>
              <a:sym typeface="Arial"/>
            </a:endParaRPr>
          </a:p>
        </p:txBody>
      </p:sp>
      <p:sp>
        <p:nvSpPr>
          <p:cNvPr id="181" name="Google Shape;181;p3"/>
          <p:cNvSpPr txBox="1">
            <a:spLocks noGrp="1"/>
          </p:cNvSpPr>
          <p:nvPr>
            <p:ph type="body" idx="1"/>
          </p:nvPr>
        </p:nvSpPr>
        <p:spPr>
          <a:xfrm>
            <a:off x="1362075" y="2466976"/>
            <a:ext cx="3535971" cy="2085974"/>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070"/>
              <a:buChar char="•"/>
            </a:pPr>
            <a:r>
              <a:rPr lang="en-US" sz="1800">
                <a:latin typeface="Arial"/>
                <a:ea typeface="Arial"/>
                <a:cs typeface="Arial"/>
                <a:sym typeface="Arial"/>
              </a:rPr>
              <a:t>Originated in China over 7,000 years ago</a:t>
            </a:r>
            <a:endParaRPr>
              <a:latin typeface="Arial"/>
              <a:ea typeface="Arial"/>
              <a:cs typeface="Arial"/>
              <a:sym typeface="Arial"/>
            </a:endParaRPr>
          </a:p>
          <a:p>
            <a:pPr marL="285750" lvl="0" indent="-285750" algn="l" rtl="0">
              <a:lnSpc>
                <a:spcPct val="100000"/>
              </a:lnSpc>
              <a:spcBef>
                <a:spcPts val="960"/>
              </a:spcBef>
              <a:spcAft>
                <a:spcPts val="0"/>
              </a:spcAft>
              <a:buSzPts val="2070"/>
              <a:buFont typeface="Arial"/>
              <a:buChar char="•"/>
            </a:pPr>
            <a:r>
              <a:rPr lang="en-US" sz="1800">
                <a:latin typeface="Arial"/>
                <a:ea typeface="Arial"/>
                <a:cs typeface="Arial"/>
                <a:sym typeface="Arial"/>
              </a:rPr>
              <a:t>The peach traveled west to Persia (Iran) where Great Alexander discovered it and introduced it to Greek &amp; Roman society</a:t>
            </a:r>
            <a:endParaRPr>
              <a:latin typeface="Arial"/>
              <a:ea typeface="Arial"/>
              <a:cs typeface="Arial"/>
              <a:sym typeface="Arial"/>
            </a:endParaRPr>
          </a:p>
          <a:p>
            <a:pPr marL="285750" lvl="0" indent="-154305" algn="l" rtl="0">
              <a:lnSpc>
                <a:spcPct val="100000"/>
              </a:lnSpc>
              <a:spcBef>
                <a:spcPts val="960"/>
              </a:spcBef>
              <a:spcAft>
                <a:spcPts val="0"/>
              </a:spcAft>
              <a:buSzPts val="2070"/>
              <a:buFont typeface="Arial"/>
              <a:buNone/>
            </a:pPr>
            <a:endParaRPr sz="1800">
              <a:latin typeface="Poppins"/>
              <a:ea typeface="Poppins"/>
              <a:cs typeface="Poppins"/>
              <a:sym typeface="Poppins"/>
            </a:endParaRPr>
          </a:p>
        </p:txBody>
      </p:sp>
      <p:pic>
        <p:nvPicPr>
          <p:cNvPr id="182" name="Google Shape;182;p3" descr="File:Flameprince peaches.jpg - Wikimedia Commons"/>
          <p:cNvPicPr preferRelativeResize="0"/>
          <p:nvPr/>
        </p:nvPicPr>
        <p:blipFill rotWithShape="1">
          <a:blip r:embed="rId3">
            <a:alphaModFix/>
          </a:blip>
          <a:srcRect/>
          <a:stretch/>
        </p:blipFill>
        <p:spPr>
          <a:xfrm>
            <a:off x="8738816" y="615436"/>
            <a:ext cx="2829885" cy="4380076"/>
          </a:xfrm>
          <a:prstGeom prst="rect">
            <a:avLst/>
          </a:prstGeom>
          <a:noFill/>
          <a:ln>
            <a:noFill/>
          </a:ln>
        </p:spPr>
      </p:pic>
      <p:pic>
        <p:nvPicPr>
          <p:cNvPr id="183" name="Google Shape;183;p3"/>
          <p:cNvPicPr preferRelativeResize="0"/>
          <p:nvPr/>
        </p:nvPicPr>
        <p:blipFill rotWithShape="1">
          <a:blip r:embed="rId4">
            <a:alphaModFix/>
          </a:blip>
          <a:srcRect/>
          <a:stretch/>
        </p:blipFill>
        <p:spPr>
          <a:xfrm>
            <a:off x="4898046" y="2466975"/>
            <a:ext cx="3724274" cy="1904185"/>
          </a:xfrm>
          <a:prstGeom prst="rect">
            <a:avLst/>
          </a:prstGeom>
          <a:noFill/>
          <a:ln>
            <a:noFill/>
          </a:ln>
        </p:spPr>
      </p:pic>
      <p:pic>
        <p:nvPicPr>
          <p:cNvPr id="184" name="Google Shape;184;p3"/>
          <p:cNvPicPr preferRelativeResize="0"/>
          <p:nvPr/>
        </p:nvPicPr>
        <p:blipFill rotWithShape="1">
          <a:blip r:embed="rId5">
            <a:alphaModFix/>
          </a:blip>
          <a:srcRect/>
          <a:stretch/>
        </p:blipFill>
        <p:spPr>
          <a:xfrm>
            <a:off x="6838824" y="4338883"/>
            <a:ext cx="1899992" cy="1899992"/>
          </a:xfrm>
          <a:prstGeom prst="rect">
            <a:avLst/>
          </a:prstGeom>
          <a:noFill/>
          <a:ln>
            <a:noFill/>
          </a:ln>
        </p:spPr>
      </p:pic>
      <p:sp>
        <p:nvSpPr>
          <p:cNvPr id="185" name="Google Shape;185;p3"/>
          <p:cNvSpPr txBox="1"/>
          <p:nvPr/>
        </p:nvSpPr>
        <p:spPr>
          <a:xfrm>
            <a:off x="1362075" y="4661051"/>
            <a:ext cx="5200500" cy="1242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83992A"/>
              </a:buClr>
              <a:buSzPts val="2070"/>
              <a:buFont typeface="Arial"/>
              <a:buChar char="•"/>
            </a:pPr>
            <a:r>
              <a:rPr lang="en-US" sz="1800" b="0" i="0" u="none" strike="noStrike" cap="none">
                <a:solidFill>
                  <a:srgbClr val="262626"/>
                </a:solidFill>
                <a:latin typeface="Arial"/>
                <a:ea typeface="Arial"/>
                <a:cs typeface="Arial"/>
                <a:sym typeface="Arial"/>
              </a:rPr>
              <a:t>Spaniards brought peaches to South America &amp; Florida, the French introduced them to Louisiana and the English took them to their Jamestown &amp; Massachusetts colonies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
          <p:cNvSpPr txBox="1">
            <a:spLocks noGrp="1"/>
          </p:cNvSpPr>
          <p:nvPr>
            <p:ph type="title"/>
          </p:nvPr>
        </p:nvSpPr>
        <p:spPr>
          <a:xfrm>
            <a:off x="1188144" y="876254"/>
            <a:ext cx="6605787" cy="13038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How Do Peaches Grow?</a:t>
            </a:r>
            <a:endParaRPr>
              <a:solidFill>
                <a:srgbClr val="BB7265"/>
              </a:solidFill>
              <a:latin typeface="Arial"/>
              <a:ea typeface="Arial"/>
              <a:cs typeface="Arial"/>
              <a:sym typeface="Arial"/>
            </a:endParaRPr>
          </a:p>
        </p:txBody>
      </p:sp>
      <p:sp>
        <p:nvSpPr>
          <p:cNvPr id="192" name="Google Shape;192;p4"/>
          <p:cNvSpPr txBox="1">
            <a:spLocks noGrp="1"/>
          </p:cNvSpPr>
          <p:nvPr>
            <p:ph type="body" idx="1"/>
          </p:nvPr>
        </p:nvSpPr>
        <p:spPr>
          <a:xfrm>
            <a:off x="1295400" y="2495550"/>
            <a:ext cx="6391200" cy="3492900"/>
          </a:xfrm>
          <a:prstGeom prst="rect">
            <a:avLst/>
          </a:prstGeom>
          <a:noFill/>
          <a:ln>
            <a:noFill/>
          </a:ln>
        </p:spPr>
        <p:txBody>
          <a:bodyPr spcFirstLastPara="1" wrap="square" lIns="91425" tIns="45700" rIns="91425" bIns="45700" anchor="t" anchorCtr="0">
            <a:noAutofit/>
          </a:bodyPr>
          <a:lstStyle/>
          <a:p>
            <a:pPr marL="285750" lvl="0" indent="-268605" algn="l" rtl="0">
              <a:lnSpc>
                <a:spcPct val="100000"/>
              </a:lnSpc>
              <a:spcBef>
                <a:spcPts val="0"/>
              </a:spcBef>
              <a:spcAft>
                <a:spcPts val="0"/>
              </a:spcAft>
              <a:buSzPts val="1800"/>
              <a:buChar char="⮚"/>
            </a:pPr>
            <a:r>
              <a:rPr lang="en-US" sz="1800">
                <a:latin typeface="Arial"/>
                <a:ea typeface="Arial"/>
                <a:cs typeface="Arial"/>
                <a:sym typeface="Arial"/>
              </a:rPr>
              <a:t>Peaches grow on peach trees that start as flowers that typically bloom 3-5 months before it fruits</a:t>
            </a:r>
            <a:endParaRPr sz="1800">
              <a:latin typeface="Arial"/>
              <a:ea typeface="Arial"/>
              <a:cs typeface="Arial"/>
              <a:sym typeface="Arial"/>
            </a:endParaRPr>
          </a:p>
          <a:p>
            <a:pPr marL="742950" lvl="1" indent="-277812" algn="l" rtl="0">
              <a:lnSpc>
                <a:spcPct val="100000"/>
              </a:lnSpc>
              <a:spcBef>
                <a:spcPts val="900"/>
              </a:spcBef>
              <a:spcAft>
                <a:spcPts val="0"/>
              </a:spcAft>
              <a:buSzPts val="1600"/>
              <a:buChar char="❖"/>
            </a:pPr>
            <a:r>
              <a:rPr lang="en-US" sz="1600">
                <a:latin typeface="Arial"/>
                <a:ea typeface="Arial"/>
                <a:cs typeface="Arial"/>
                <a:sym typeface="Arial"/>
              </a:rPr>
              <a:t>The flowers have a strong, pleasant fragrance &amp; vibrant colors that can range from white, pink, orange, red and violet</a:t>
            </a:r>
            <a:endParaRPr sz="160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Most peach trees need 2-4 years before they grow to maturity and start producing fruit</a:t>
            </a:r>
            <a:endParaRPr sz="180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Peach trees are expected to live 15-20 years</a:t>
            </a:r>
            <a:endParaRPr sz="180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They are grown throughout warmer temperature regions of both the north &amp; south hemispheres</a:t>
            </a:r>
            <a:endParaRPr sz="1800">
              <a:latin typeface="Arial"/>
              <a:ea typeface="Arial"/>
              <a:cs typeface="Arial"/>
              <a:sym typeface="Arial"/>
            </a:endParaRPr>
          </a:p>
          <a:p>
            <a:pPr marL="285750" lvl="0" indent="-268605" algn="l" rtl="0">
              <a:lnSpc>
                <a:spcPct val="100000"/>
              </a:lnSpc>
              <a:spcBef>
                <a:spcPts val="960"/>
              </a:spcBef>
              <a:spcAft>
                <a:spcPts val="0"/>
              </a:spcAft>
              <a:buSzPts val="1800"/>
              <a:buFont typeface="Noto Sans Symbols"/>
              <a:buChar char="⮚"/>
            </a:pPr>
            <a:r>
              <a:rPr lang="en-US" sz="1800">
                <a:latin typeface="Arial"/>
                <a:ea typeface="Arial"/>
                <a:cs typeface="Arial"/>
                <a:sym typeface="Arial"/>
              </a:rPr>
              <a:t>Peaches are in season during June to September</a:t>
            </a:r>
            <a:endParaRPr sz="1800"/>
          </a:p>
        </p:txBody>
      </p:sp>
      <p:pic>
        <p:nvPicPr>
          <p:cNvPr id="193" name="Google Shape;193;p4" descr="California Peach Tree Free Stock Photo - Public Domain Pictures"/>
          <p:cNvPicPr preferRelativeResize="0"/>
          <p:nvPr/>
        </p:nvPicPr>
        <p:blipFill rotWithShape="1">
          <a:blip r:embed="rId3">
            <a:alphaModFix/>
          </a:blip>
          <a:srcRect/>
          <a:stretch/>
        </p:blipFill>
        <p:spPr>
          <a:xfrm>
            <a:off x="7755338" y="3677177"/>
            <a:ext cx="3817537" cy="2545024"/>
          </a:xfrm>
          <a:prstGeom prst="rect">
            <a:avLst/>
          </a:prstGeom>
          <a:noFill/>
          <a:ln>
            <a:noFill/>
          </a:ln>
        </p:spPr>
      </p:pic>
      <p:pic>
        <p:nvPicPr>
          <p:cNvPr id="194" name="Google Shape;194;p4" descr="Cherry tree, Belfast (1) © Albert Bridge :: Geograph Ireland"/>
          <p:cNvPicPr preferRelativeResize="0"/>
          <p:nvPr/>
        </p:nvPicPr>
        <p:blipFill rotWithShape="1">
          <a:blip r:embed="rId4">
            <a:alphaModFix/>
          </a:blip>
          <a:srcRect/>
          <a:stretch/>
        </p:blipFill>
        <p:spPr>
          <a:xfrm>
            <a:off x="7757989" y="620788"/>
            <a:ext cx="3814886" cy="2579713"/>
          </a:xfrm>
          <a:prstGeom prst="rect">
            <a:avLst/>
          </a:prstGeom>
          <a:noFill/>
          <a:ln>
            <a:noFill/>
          </a:ln>
        </p:spPr>
      </p:pic>
      <p:pic>
        <p:nvPicPr>
          <p:cNvPr id="195" name="Google Shape;195;p4" descr="Dizzy Duckling Diary: Sun sun &amp; sun"/>
          <p:cNvPicPr preferRelativeResize="0"/>
          <p:nvPr/>
        </p:nvPicPr>
        <p:blipFill rotWithShape="1">
          <a:blip r:embed="rId5">
            <a:alphaModFix/>
          </a:blip>
          <a:srcRect/>
          <a:stretch/>
        </p:blipFill>
        <p:spPr>
          <a:xfrm rot="-340009">
            <a:off x="6766323" y="5201190"/>
            <a:ext cx="880791" cy="8433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5"/>
          <p:cNvSpPr txBox="1">
            <a:spLocks noGrp="1"/>
          </p:cNvSpPr>
          <p:nvPr>
            <p:ph type="title"/>
          </p:nvPr>
        </p:nvSpPr>
        <p:spPr>
          <a:xfrm>
            <a:off x="3662025" y="1160138"/>
            <a:ext cx="5947800" cy="1303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California Peaches</a:t>
            </a:r>
            <a:endParaRPr>
              <a:solidFill>
                <a:srgbClr val="BB7265"/>
              </a:solidFill>
              <a:latin typeface="Arial"/>
              <a:ea typeface="Arial"/>
              <a:cs typeface="Arial"/>
              <a:sym typeface="Arial"/>
            </a:endParaRPr>
          </a:p>
        </p:txBody>
      </p:sp>
      <p:sp>
        <p:nvSpPr>
          <p:cNvPr id="202" name="Google Shape;202;p5"/>
          <p:cNvSpPr txBox="1">
            <a:spLocks noGrp="1"/>
          </p:cNvSpPr>
          <p:nvPr>
            <p:ph type="body" idx="1"/>
          </p:nvPr>
        </p:nvSpPr>
        <p:spPr>
          <a:xfrm>
            <a:off x="1248025" y="3080400"/>
            <a:ext cx="5665500" cy="2844900"/>
          </a:xfrm>
          <a:prstGeom prst="rect">
            <a:avLst/>
          </a:prstGeom>
          <a:noFill/>
          <a:ln>
            <a:noFill/>
          </a:ln>
        </p:spPr>
        <p:txBody>
          <a:bodyPr spcFirstLastPara="1" wrap="square" lIns="91425" tIns="45700" rIns="91425" bIns="45700" anchor="t" anchorCtr="0">
            <a:noAutofit/>
          </a:bodyPr>
          <a:lstStyle/>
          <a:p>
            <a:pPr marL="285750" lvl="0" indent="-268605" algn="l" rtl="0">
              <a:lnSpc>
                <a:spcPct val="100000"/>
              </a:lnSpc>
              <a:spcBef>
                <a:spcPts val="0"/>
              </a:spcBef>
              <a:spcAft>
                <a:spcPts val="0"/>
              </a:spcAft>
              <a:buSzPts val="1800"/>
              <a:buChar char="•"/>
            </a:pPr>
            <a:r>
              <a:rPr lang="en-US" sz="1800">
                <a:latin typeface="Arial"/>
                <a:ea typeface="Arial"/>
                <a:cs typeface="Arial"/>
                <a:sym typeface="Arial"/>
              </a:rPr>
              <a:t>Georgia is known as the Peach State but California grows more peaches than any other state in the United States</a:t>
            </a:r>
            <a:endParaRPr sz="180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California produces more than 50% of the peaches in the US and grows 175 different varieties</a:t>
            </a:r>
            <a:endParaRPr sz="180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California peaches are grown in the Central Valley for the Mediterranean climate and rich soils</a:t>
            </a:r>
            <a:endParaRPr sz="1800">
              <a:latin typeface="Arial"/>
              <a:ea typeface="Arial"/>
              <a:cs typeface="Arial"/>
              <a:sym typeface="Arial"/>
            </a:endParaRPr>
          </a:p>
          <a:p>
            <a:pPr marL="285750" lvl="0" indent="-268605" algn="l" rtl="0">
              <a:lnSpc>
                <a:spcPct val="100000"/>
              </a:lnSpc>
              <a:spcBef>
                <a:spcPts val="960"/>
              </a:spcBef>
              <a:spcAft>
                <a:spcPts val="0"/>
              </a:spcAft>
              <a:buSzPts val="1800"/>
              <a:buFont typeface="Arial"/>
              <a:buChar char="•"/>
            </a:pPr>
            <a:r>
              <a:rPr lang="en-US" sz="1800">
                <a:latin typeface="Arial"/>
                <a:ea typeface="Arial"/>
                <a:cs typeface="Arial"/>
                <a:sym typeface="Arial"/>
              </a:rPr>
              <a:t>California Peaches are in season April to October</a:t>
            </a:r>
            <a:endParaRPr sz="1800">
              <a:latin typeface="Arial"/>
              <a:ea typeface="Arial"/>
              <a:cs typeface="Arial"/>
              <a:sym typeface="Arial"/>
            </a:endParaRPr>
          </a:p>
          <a:p>
            <a:pPr marL="0" lvl="0" indent="0" algn="l" rtl="0">
              <a:lnSpc>
                <a:spcPct val="100000"/>
              </a:lnSpc>
              <a:spcBef>
                <a:spcPts val="960"/>
              </a:spcBef>
              <a:spcAft>
                <a:spcPts val="0"/>
              </a:spcAft>
              <a:buSzPts val="2070"/>
              <a:buNone/>
            </a:pPr>
            <a:endParaRPr sz="1800">
              <a:latin typeface="Arial"/>
              <a:ea typeface="Arial"/>
              <a:cs typeface="Arial"/>
              <a:sym typeface="Arial"/>
            </a:endParaRPr>
          </a:p>
        </p:txBody>
      </p:sp>
      <p:pic>
        <p:nvPicPr>
          <p:cNvPr id="203" name="Google Shape;203;p5" descr="Sherfy's Peach Orchard Bears Fruit | Gettysburg Daily"/>
          <p:cNvPicPr preferRelativeResize="0"/>
          <p:nvPr/>
        </p:nvPicPr>
        <p:blipFill rotWithShape="1">
          <a:blip r:embed="rId3">
            <a:alphaModFix/>
          </a:blip>
          <a:srcRect/>
          <a:stretch/>
        </p:blipFill>
        <p:spPr>
          <a:xfrm>
            <a:off x="6913525" y="2880400"/>
            <a:ext cx="4579548" cy="3044900"/>
          </a:xfrm>
          <a:prstGeom prst="rect">
            <a:avLst/>
          </a:prstGeom>
          <a:noFill/>
          <a:ln>
            <a:noFill/>
          </a:ln>
        </p:spPr>
      </p:pic>
      <p:pic>
        <p:nvPicPr>
          <p:cNvPr id="204" name="Google Shape;204;p5"/>
          <p:cNvPicPr preferRelativeResize="0"/>
          <p:nvPr/>
        </p:nvPicPr>
        <p:blipFill rotWithShape="1">
          <a:blip r:embed="rId4">
            <a:alphaModFix/>
          </a:blip>
          <a:srcRect/>
          <a:stretch/>
        </p:blipFill>
        <p:spPr>
          <a:xfrm>
            <a:off x="643625" y="661100"/>
            <a:ext cx="1942000" cy="2219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6"/>
          <p:cNvSpPr txBox="1">
            <a:spLocks noGrp="1"/>
          </p:cNvSpPr>
          <p:nvPr>
            <p:ph type="title"/>
          </p:nvPr>
        </p:nvSpPr>
        <p:spPr>
          <a:xfrm>
            <a:off x="3215238" y="982200"/>
            <a:ext cx="57615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Local Farm Feature</a:t>
            </a:r>
            <a:endParaRPr>
              <a:solidFill>
                <a:srgbClr val="BB7265"/>
              </a:solidFill>
              <a:latin typeface="Arial"/>
              <a:ea typeface="Arial"/>
              <a:cs typeface="Arial"/>
              <a:sym typeface="Arial"/>
            </a:endParaRPr>
          </a:p>
        </p:txBody>
      </p:sp>
      <p:sp>
        <p:nvSpPr>
          <p:cNvPr id="211" name="Google Shape;211;p6"/>
          <p:cNvSpPr txBox="1">
            <a:spLocks noGrp="1"/>
          </p:cNvSpPr>
          <p:nvPr>
            <p:ph type="body" idx="1"/>
          </p:nvPr>
        </p:nvSpPr>
        <p:spPr>
          <a:xfrm>
            <a:off x="3811751" y="2652800"/>
            <a:ext cx="7453500" cy="565200"/>
          </a:xfrm>
          <a:prstGeom prst="rect">
            <a:avLst/>
          </a:prstGeom>
          <a:noFill/>
          <a:ln>
            <a:noFill/>
          </a:ln>
        </p:spPr>
        <p:txBody>
          <a:bodyPr spcFirstLastPara="1" wrap="square" lIns="91425" tIns="45700" rIns="91425" bIns="45700" anchor="t" anchorCtr="0">
            <a:normAutofit fontScale="25000" lnSpcReduction="20000"/>
          </a:bodyPr>
          <a:lstStyle/>
          <a:p>
            <a:pPr marL="285750" lvl="0" indent="-268287" algn="l" rtl="0">
              <a:lnSpc>
                <a:spcPct val="100000"/>
              </a:lnSpc>
              <a:spcBef>
                <a:spcPts val="0"/>
              </a:spcBef>
              <a:spcAft>
                <a:spcPts val="0"/>
              </a:spcAft>
              <a:buSzPct val="100000"/>
              <a:buChar char="•"/>
            </a:pPr>
            <a:r>
              <a:rPr lang="en-US" sz="7200">
                <a:latin typeface="Arial"/>
                <a:ea typeface="Arial"/>
                <a:cs typeface="Arial"/>
                <a:sym typeface="Arial"/>
              </a:rPr>
              <a:t>Long Beach Unified School District sought out locally grown peaches </a:t>
            </a:r>
            <a:endParaRPr/>
          </a:p>
          <a:p>
            <a:pPr marL="285750" lvl="0" indent="-110490" algn="l" rtl="0">
              <a:lnSpc>
                <a:spcPct val="100000"/>
              </a:lnSpc>
              <a:spcBef>
                <a:spcPts val="1080"/>
              </a:spcBef>
              <a:spcAft>
                <a:spcPts val="0"/>
              </a:spcAft>
              <a:buSzPct val="115000"/>
              <a:buNone/>
            </a:pPr>
            <a:endParaRPr/>
          </a:p>
          <a:p>
            <a:pPr marL="285750" lvl="0" indent="-110490" algn="l" rtl="0">
              <a:lnSpc>
                <a:spcPct val="100000"/>
              </a:lnSpc>
              <a:spcBef>
                <a:spcPts val="1080"/>
              </a:spcBef>
              <a:spcAft>
                <a:spcPts val="0"/>
              </a:spcAft>
              <a:buSzPct val="115000"/>
              <a:buNone/>
            </a:pPr>
            <a:endParaRPr/>
          </a:p>
        </p:txBody>
      </p:sp>
      <p:sp>
        <p:nvSpPr>
          <p:cNvPr id="212" name="Google Shape;212;p6"/>
          <p:cNvSpPr txBox="1"/>
          <p:nvPr/>
        </p:nvSpPr>
        <p:spPr>
          <a:xfrm>
            <a:off x="3811750" y="3174000"/>
            <a:ext cx="6844200" cy="510000"/>
          </a:xfrm>
          <a:prstGeom prst="rect">
            <a:avLst/>
          </a:prstGeom>
          <a:noFill/>
          <a:ln>
            <a:noFill/>
          </a:ln>
        </p:spPr>
        <p:txBody>
          <a:bodyPr spcFirstLastPara="1" wrap="square" lIns="91425" tIns="45700" rIns="91425" bIns="45700" anchor="t" anchorCtr="0">
            <a:normAutofit fontScale="25000" lnSpcReduction="20000"/>
          </a:bodyPr>
          <a:lstStyle/>
          <a:p>
            <a:pPr marL="285750" marR="0" lvl="0" indent="-261302" algn="l" rtl="0">
              <a:lnSpc>
                <a:spcPct val="100000"/>
              </a:lnSpc>
              <a:spcBef>
                <a:spcPts val="0"/>
              </a:spcBef>
              <a:spcAft>
                <a:spcPts val="0"/>
              </a:spcAft>
              <a:buClr>
                <a:schemeClr val="accent1"/>
              </a:buClr>
              <a:buSzPct val="100000"/>
              <a:buFont typeface="Arial"/>
              <a:buChar char="•"/>
            </a:pPr>
            <a:r>
              <a:rPr lang="en-US" sz="7200">
                <a:solidFill>
                  <a:srgbClr val="262626"/>
                </a:solidFill>
              </a:rPr>
              <a:t>M</a:t>
            </a:r>
            <a:r>
              <a:rPr lang="en-US" sz="7200" b="0" i="0" u="none" strike="noStrike" cap="none">
                <a:solidFill>
                  <a:srgbClr val="262626"/>
                </a:solidFill>
                <a:latin typeface="Arial"/>
                <a:ea typeface="Arial"/>
                <a:cs typeface="Arial"/>
                <a:sym typeface="Arial"/>
              </a:rPr>
              <a:t>ost of the peaches in our schools this month are from </a:t>
            </a:r>
            <a:r>
              <a:rPr lang="en-US" sz="7200">
                <a:solidFill>
                  <a:srgbClr val="262626"/>
                </a:solidFill>
              </a:rPr>
              <a:t>Scattaglia Growers &amp; Shippers (SGS)</a:t>
            </a:r>
            <a:endParaRPr sz="2400" b="0" i="0" u="none" strike="noStrike" cap="none">
              <a:solidFill>
                <a:srgbClr val="262626"/>
              </a:solidFill>
              <a:latin typeface="Garamond"/>
              <a:ea typeface="Garamond"/>
              <a:cs typeface="Garamond"/>
              <a:sym typeface="Garamond"/>
            </a:endParaRPr>
          </a:p>
        </p:txBody>
      </p:sp>
      <p:sp>
        <p:nvSpPr>
          <p:cNvPr id="213" name="Google Shape;213;p6"/>
          <p:cNvSpPr txBox="1"/>
          <p:nvPr/>
        </p:nvSpPr>
        <p:spPr>
          <a:xfrm>
            <a:off x="4331500" y="3790225"/>
            <a:ext cx="6277500" cy="412500"/>
          </a:xfrm>
          <a:prstGeom prst="rect">
            <a:avLst/>
          </a:prstGeom>
          <a:noFill/>
          <a:ln>
            <a:noFill/>
          </a:ln>
        </p:spPr>
        <p:txBody>
          <a:bodyPr spcFirstLastPara="1" wrap="square" lIns="91425" tIns="45700" rIns="91425" bIns="45700" anchor="t" anchorCtr="0">
            <a:noAutofit/>
          </a:bodyPr>
          <a:lstStyle/>
          <a:p>
            <a:pPr marL="285750" marR="0" lvl="0" indent="-292100" algn="l" rtl="0">
              <a:lnSpc>
                <a:spcPct val="100000"/>
              </a:lnSpc>
              <a:spcBef>
                <a:spcPts val="0"/>
              </a:spcBef>
              <a:spcAft>
                <a:spcPts val="0"/>
              </a:spcAft>
              <a:buClr>
                <a:schemeClr val="accent1"/>
              </a:buClr>
              <a:buSzPts val="1825"/>
              <a:buFont typeface="Arial"/>
              <a:buChar char="➔"/>
            </a:pPr>
            <a:r>
              <a:rPr lang="en-US" sz="1600">
                <a:solidFill>
                  <a:srgbClr val="262626"/>
                </a:solidFill>
              </a:rPr>
              <a:t>Established in Littlerock, a city located in Los Angeles County</a:t>
            </a:r>
            <a:endParaRPr sz="1600" b="0" i="0" u="none" strike="noStrike" cap="none">
              <a:solidFill>
                <a:srgbClr val="262626"/>
              </a:solidFill>
              <a:latin typeface="Arial"/>
              <a:ea typeface="Arial"/>
              <a:cs typeface="Arial"/>
              <a:sym typeface="Arial"/>
            </a:endParaRPr>
          </a:p>
        </p:txBody>
      </p:sp>
      <p:sp>
        <p:nvSpPr>
          <p:cNvPr id="214" name="Google Shape;214;p6"/>
          <p:cNvSpPr txBox="1"/>
          <p:nvPr/>
        </p:nvSpPr>
        <p:spPr>
          <a:xfrm>
            <a:off x="4331500" y="4829675"/>
            <a:ext cx="6707400" cy="609300"/>
          </a:xfrm>
          <a:prstGeom prst="rect">
            <a:avLst/>
          </a:prstGeom>
          <a:noFill/>
          <a:ln>
            <a:noFill/>
          </a:ln>
        </p:spPr>
        <p:txBody>
          <a:bodyPr spcFirstLastPara="1" wrap="square" lIns="91425" tIns="45700" rIns="91425" bIns="45700" anchor="t" anchorCtr="0">
            <a:noAutofit/>
          </a:bodyPr>
          <a:lstStyle/>
          <a:p>
            <a:pPr marL="285750" marR="0" lvl="0" indent="-292100" algn="l" rtl="0">
              <a:lnSpc>
                <a:spcPct val="100000"/>
              </a:lnSpc>
              <a:spcBef>
                <a:spcPts val="0"/>
              </a:spcBef>
              <a:spcAft>
                <a:spcPts val="0"/>
              </a:spcAft>
              <a:buClr>
                <a:schemeClr val="accent1"/>
              </a:buClr>
              <a:buSzPts val="1825"/>
              <a:buFont typeface="Arial"/>
              <a:buChar char="➔"/>
            </a:pPr>
            <a:r>
              <a:rPr lang="en-US" sz="1600">
                <a:solidFill>
                  <a:srgbClr val="262626"/>
                </a:solidFill>
              </a:rPr>
              <a:t>They grow, pack and ship Cal­i­for­nia Stone Fruits &amp; Table Grapes under labels Sun Joy, Sun Disk. Peak Value and Scattaglia Farms.</a:t>
            </a:r>
            <a:endParaRPr sz="1600" b="0" i="0" u="none" strike="noStrike" cap="none">
              <a:solidFill>
                <a:srgbClr val="262626"/>
              </a:solidFill>
              <a:latin typeface="Arial"/>
              <a:ea typeface="Arial"/>
              <a:cs typeface="Arial"/>
              <a:sym typeface="Arial"/>
            </a:endParaRPr>
          </a:p>
        </p:txBody>
      </p:sp>
      <p:sp>
        <p:nvSpPr>
          <p:cNvPr id="215" name="Google Shape;215;p6"/>
          <p:cNvSpPr txBox="1"/>
          <p:nvPr/>
        </p:nvSpPr>
        <p:spPr>
          <a:xfrm>
            <a:off x="4331500" y="4202725"/>
            <a:ext cx="6707400" cy="565200"/>
          </a:xfrm>
          <a:prstGeom prst="rect">
            <a:avLst/>
          </a:prstGeom>
          <a:noFill/>
          <a:ln>
            <a:noFill/>
          </a:ln>
        </p:spPr>
        <p:txBody>
          <a:bodyPr spcFirstLastPara="1" wrap="square" lIns="91425" tIns="45700" rIns="91425" bIns="45700" anchor="t" anchorCtr="0">
            <a:noAutofit/>
          </a:bodyPr>
          <a:lstStyle/>
          <a:p>
            <a:pPr marL="285750" marR="0" lvl="0" indent="-292100" algn="l" rtl="0">
              <a:lnSpc>
                <a:spcPct val="100000"/>
              </a:lnSpc>
              <a:spcBef>
                <a:spcPts val="0"/>
              </a:spcBef>
              <a:spcAft>
                <a:spcPts val="0"/>
              </a:spcAft>
              <a:buClr>
                <a:schemeClr val="accent1"/>
              </a:buClr>
              <a:buSzPts val="1825"/>
              <a:buFont typeface="Arial"/>
              <a:buChar char="➔"/>
            </a:pPr>
            <a:r>
              <a:rPr lang="en-US" sz="1600">
                <a:solidFill>
                  <a:srgbClr val="262626"/>
                </a:solidFill>
              </a:rPr>
              <a:t>Their farm is in Traver, a city in Tulare County which is part of California’s Central Valley</a:t>
            </a:r>
            <a:endParaRPr sz="1600" b="0" i="0" u="none" strike="noStrike" cap="none">
              <a:solidFill>
                <a:srgbClr val="262626"/>
              </a:solidFill>
              <a:latin typeface="Arial"/>
              <a:ea typeface="Arial"/>
              <a:cs typeface="Arial"/>
              <a:sym typeface="Arial"/>
            </a:endParaRPr>
          </a:p>
        </p:txBody>
      </p:sp>
      <p:pic>
        <p:nvPicPr>
          <p:cNvPr id="216" name="Google Shape;216;p6"/>
          <p:cNvPicPr preferRelativeResize="0"/>
          <p:nvPr/>
        </p:nvPicPr>
        <p:blipFill rotWithShape="1">
          <a:blip r:embed="rId3">
            <a:alphaModFix/>
          </a:blip>
          <a:srcRect/>
          <a:stretch/>
        </p:blipFill>
        <p:spPr>
          <a:xfrm rot="6831602">
            <a:off x="9630343" y="363218"/>
            <a:ext cx="1658265" cy="1658265"/>
          </a:xfrm>
          <a:prstGeom prst="rect">
            <a:avLst/>
          </a:prstGeom>
          <a:noFill/>
          <a:ln>
            <a:noFill/>
          </a:ln>
        </p:spPr>
      </p:pic>
      <p:pic>
        <p:nvPicPr>
          <p:cNvPr id="217" name="Google Shape;217;p6"/>
          <p:cNvPicPr preferRelativeResize="0"/>
          <p:nvPr/>
        </p:nvPicPr>
        <p:blipFill>
          <a:blip r:embed="rId4">
            <a:alphaModFix/>
          </a:blip>
          <a:stretch>
            <a:fillRect/>
          </a:stretch>
        </p:blipFill>
        <p:spPr>
          <a:xfrm>
            <a:off x="1051000" y="2552700"/>
            <a:ext cx="2857500" cy="1752600"/>
          </a:xfrm>
          <a:prstGeom prst="rect">
            <a:avLst/>
          </a:prstGeom>
          <a:noFill/>
          <a:ln>
            <a:noFill/>
          </a:ln>
        </p:spPr>
      </p:pic>
      <p:sp>
        <p:nvSpPr>
          <p:cNvPr id="218" name="Google Shape;218;p6"/>
          <p:cNvSpPr txBox="1"/>
          <p:nvPr/>
        </p:nvSpPr>
        <p:spPr>
          <a:xfrm>
            <a:off x="1216700" y="4305300"/>
            <a:ext cx="26382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a:solidFill>
                  <a:srgbClr val="006896"/>
                </a:solidFill>
                <a:latin typeface="Garamond"/>
                <a:ea typeface="Garamond"/>
                <a:cs typeface="Garamond"/>
                <a:sym typeface="Garamond"/>
              </a:rPr>
              <a:t>“Great Taste Delivered Well” </a:t>
            </a:r>
            <a:endParaRPr sz="2200" b="1">
              <a:solidFill>
                <a:srgbClr val="006896"/>
              </a:solidFill>
              <a:latin typeface="Garamond"/>
              <a:ea typeface="Garamond"/>
              <a:cs typeface="Garamond"/>
              <a:sym typeface="Garamond"/>
            </a:endParaRPr>
          </a:p>
        </p:txBody>
      </p:sp>
      <p:pic>
        <p:nvPicPr>
          <p:cNvPr id="219" name="Google Shape;219;p6"/>
          <p:cNvPicPr preferRelativeResize="0"/>
          <p:nvPr/>
        </p:nvPicPr>
        <p:blipFill>
          <a:blip r:embed="rId5">
            <a:alphaModFix/>
          </a:blip>
          <a:stretch>
            <a:fillRect/>
          </a:stretch>
        </p:blipFill>
        <p:spPr>
          <a:xfrm>
            <a:off x="1778413" y="771225"/>
            <a:ext cx="1514774" cy="1514774"/>
          </a:xfrm>
          <a:prstGeom prst="rect">
            <a:avLst/>
          </a:prstGeom>
          <a:noFill/>
          <a:ln>
            <a:noFill/>
          </a:ln>
        </p:spPr>
      </p:pic>
      <p:sp>
        <p:nvSpPr>
          <p:cNvPr id="220" name="Google Shape;220;p6"/>
          <p:cNvSpPr txBox="1"/>
          <p:nvPr/>
        </p:nvSpPr>
        <p:spPr>
          <a:xfrm>
            <a:off x="2122150" y="5438975"/>
            <a:ext cx="9143100" cy="609300"/>
          </a:xfrm>
          <a:prstGeom prst="rect">
            <a:avLst/>
          </a:prstGeom>
          <a:noFill/>
          <a:ln>
            <a:noFill/>
          </a:ln>
        </p:spPr>
        <p:txBody>
          <a:bodyPr spcFirstLastPara="1" wrap="square" lIns="91425" tIns="45700" rIns="91425" bIns="45700" anchor="t" anchorCtr="0">
            <a:noAutofit/>
          </a:bodyPr>
          <a:lstStyle/>
          <a:p>
            <a:pPr marL="457200" lvl="0" indent="-363537" algn="l" rtl="0">
              <a:spcBef>
                <a:spcPts val="0"/>
              </a:spcBef>
              <a:spcAft>
                <a:spcPts val="0"/>
              </a:spcAft>
              <a:buClr>
                <a:schemeClr val="accent1"/>
              </a:buClr>
              <a:buSzPts val="2125"/>
              <a:buChar char="➔"/>
            </a:pPr>
            <a:r>
              <a:rPr lang="en-US" sz="1600">
                <a:solidFill>
                  <a:schemeClr val="dk1"/>
                </a:solidFill>
              </a:rPr>
              <a:t>Their strategy in delivering the most flavorful eating experience to valued customers, each and every time they pick their fruit, is to wait until it's in its best condition before it is harvested.</a:t>
            </a:r>
            <a:endParaRPr sz="1500">
              <a:solidFill>
                <a:srgbClr val="26262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7"/>
          <p:cNvSpPr txBox="1">
            <a:spLocks noGrp="1"/>
          </p:cNvSpPr>
          <p:nvPr>
            <p:ph type="title"/>
          </p:nvPr>
        </p:nvSpPr>
        <p:spPr>
          <a:xfrm>
            <a:off x="998185" y="960389"/>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From Tree to Store</a:t>
            </a:r>
            <a:endParaRPr>
              <a:solidFill>
                <a:srgbClr val="BB7265"/>
              </a:solidFill>
              <a:latin typeface="Arial"/>
              <a:ea typeface="Arial"/>
              <a:cs typeface="Arial"/>
              <a:sym typeface="Arial"/>
            </a:endParaRPr>
          </a:p>
        </p:txBody>
      </p:sp>
      <p:grpSp>
        <p:nvGrpSpPr>
          <p:cNvPr id="227" name="Google Shape;227;p7"/>
          <p:cNvGrpSpPr/>
          <p:nvPr/>
        </p:nvGrpSpPr>
        <p:grpSpPr>
          <a:xfrm>
            <a:off x="1475388" y="2548887"/>
            <a:ext cx="9241221" cy="1925096"/>
            <a:chOff x="8136" y="52473"/>
            <a:chExt cx="9241221" cy="1925096"/>
          </a:xfrm>
        </p:grpSpPr>
        <p:sp>
          <p:nvSpPr>
            <p:cNvPr id="228" name="Google Shape;228;p7"/>
            <p:cNvSpPr/>
            <p:nvPr/>
          </p:nvSpPr>
          <p:spPr>
            <a:xfrm>
              <a:off x="8136" y="52473"/>
              <a:ext cx="2431900" cy="1925096"/>
            </a:xfrm>
            <a:prstGeom prst="roundRect">
              <a:avLst>
                <a:gd name="adj" fmla="val 10000"/>
              </a:avLst>
            </a:prstGeom>
            <a:solidFill>
              <a:srgbClr val="82992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7"/>
            <p:cNvSpPr txBox="1"/>
            <p:nvPr/>
          </p:nvSpPr>
          <p:spPr>
            <a:xfrm>
              <a:off x="64520" y="108857"/>
              <a:ext cx="2319132" cy="181232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Peaches are picked by hand from the trees</a:t>
              </a:r>
              <a:endParaRPr sz="1600" b="0" i="0" u="none" strike="noStrike" cap="none">
                <a:solidFill>
                  <a:schemeClr val="lt1"/>
                </a:solidFill>
                <a:latin typeface="Arial"/>
                <a:ea typeface="Arial"/>
                <a:cs typeface="Arial"/>
                <a:sym typeface="Arial"/>
              </a:endParaRPr>
            </a:p>
          </p:txBody>
        </p:sp>
        <p:sp>
          <p:nvSpPr>
            <p:cNvPr id="230" name="Google Shape;230;p7"/>
            <p:cNvSpPr/>
            <p:nvPr/>
          </p:nvSpPr>
          <p:spPr>
            <a:xfrm>
              <a:off x="2683227" y="713465"/>
              <a:ext cx="515562" cy="603111"/>
            </a:xfrm>
            <a:prstGeom prst="rightArrow">
              <a:avLst>
                <a:gd name="adj1" fmla="val 60000"/>
                <a:gd name="adj2" fmla="val 50000"/>
              </a:avLst>
            </a:prstGeom>
            <a:solidFill>
              <a:srgbClr val="BFC7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7"/>
            <p:cNvSpPr txBox="1"/>
            <p:nvPr/>
          </p:nvSpPr>
          <p:spPr>
            <a:xfrm>
              <a:off x="2683227" y="834087"/>
              <a:ext cx="360893" cy="36186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Garamond"/>
                <a:ea typeface="Garamond"/>
                <a:cs typeface="Garamond"/>
                <a:sym typeface="Garamond"/>
              </a:endParaRPr>
            </a:p>
          </p:txBody>
        </p:sp>
        <p:sp>
          <p:nvSpPr>
            <p:cNvPr id="232" name="Google Shape;232;p7"/>
            <p:cNvSpPr/>
            <p:nvPr/>
          </p:nvSpPr>
          <p:spPr>
            <a:xfrm>
              <a:off x="3412797" y="52473"/>
              <a:ext cx="2431900" cy="1925096"/>
            </a:xfrm>
            <a:prstGeom prst="roundRect">
              <a:avLst>
                <a:gd name="adj" fmla="val 10000"/>
              </a:avLst>
            </a:prstGeom>
            <a:solidFill>
              <a:srgbClr val="82992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7"/>
            <p:cNvSpPr txBox="1"/>
            <p:nvPr/>
          </p:nvSpPr>
          <p:spPr>
            <a:xfrm>
              <a:off x="3469181" y="108857"/>
              <a:ext cx="2319132" cy="181232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To stop further ripening, peaches are immediately rinsed in cold water through a machine that acts as an ice-water bath</a:t>
              </a:r>
              <a:endParaRPr sz="1600" b="0" i="0" u="none" strike="noStrike" cap="none">
                <a:solidFill>
                  <a:schemeClr val="lt1"/>
                </a:solidFill>
                <a:latin typeface="Arial"/>
                <a:ea typeface="Arial"/>
                <a:cs typeface="Arial"/>
                <a:sym typeface="Arial"/>
              </a:endParaRPr>
            </a:p>
          </p:txBody>
        </p:sp>
        <p:sp>
          <p:nvSpPr>
            <p:cNvPr id="234" name="Google Shape;234;p7"/>
            <p:cNvSpPr/>
            <p:nvPr/>
          </p:nvSpPr>
          <p:spPr>
            <a:xfrm>
              <a:off x="6087887" y="713465"/>
              <a:ext cx="515562" cy="603111"/>
            </a:xfrm>
            <a:prstGeom prst="rightArrow">
              <a:avLst>
                <a:gd name="adj1" fmla="val 60000"/>
                <a:gd name="adj2" fmla="val 50000"/>
              </a:avLst>
            </a:prstGeom>
            <a:solidFill>
              <a:srgbClr val="BFC7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7"/>
            <p:cNvSpPr txBox="1"/>
            <p:nvPr/>
          </p:nvSpPr>
          <p:spPr>
            <a:xfrm>
              <a:off x="6087887" y="834087"/>
              <a:ext cx="360893" cy="36186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Garamond"/>
                <a:ea typeface="Garamond"/>
                <a:cs typeface="Garamond"/>
                <a:sym typeface="Garamond"/>
              </a:endParaRPr>
            </a:p>
          </p:txBody>
        </p:sp>
        <p:sp>
          <p:nvSpPr>
            <p:cNvPr id="236" name="Google Shape;236;p7"/>
            <p:cNvSpPr/>
            <p:nvPr/>
          </p:nvSpPr>
          <p:spPr>
            <a:xfrm>
              <a:off x="6817457" y="52473"/>
              <a:ext cx="2431900" cy="1925096"/>
            </a:xfrm>
            <a:prstGeom prst="roundRect">
              <a:avLst>
                <a:gd name="adj" fmla="val 10000"/>
              </a:avLst>
            </a:prstGeom>
            <a:solidFill>
              <a:srgbClr val="82992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7"/>
            <p:cNvSpPr txBox="1"/>
            <p:nvPr/>
          </p:nvSpPr>
          <p:spPr>
            <a:xfrm>
              <a:off x="6873841" y="108857"/>
              <a:ext cx="2319132" cy="181232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The next day, they are cleaned, defuzzed &amp; sent through graders that remove leaves. The desirable peaches are packed &amp; shipped in refrigerated trucks to arrive in stores</a:t>
              </a:r>
              <a:endParaRPr sz="1600" b="0" i="0" u="none" strike="noStrike" cap="none">
                <a:solidFill>
                  <a:schemeClr val="lt1"/>
                </a:solidFill>
                <a:latin typeface="Arial"/>
                <a:ea typeface="Arial"/>
                <a:cs typeface="Arial"/>
                <a:sym typeface="Arial"/>
              </a:endParaRPr>
            </a:p>
          </p:txBody>
        </p:sp>
      </p:grpSp>
      <p:sp>
        <p:nvSpPr>
          <p:cNvPr id="238" name="Google Shape;238;p7"/>
          <p:cNvSpPr txBox="1"/>
          <p:nvPr/>
        </p:nvSpPr>
        <p:spPr>
          <a:xfrm>
            <a:off x="4494997" y="5882013"/>
            <a:ext cx="67184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Arial"/>
                <a:ea typeface="Arial"/>
                <a:cs typeface="Arial"/>
                <a:sym typeface="Arial"/>
              </a:rPr>
              <a:t>Peaches arrive in stores within 3 days of picking from the trees</a:t>
            </a:r>
            <a:endParaRPr sz="1800" b="0" i="0" u="none" strike="noStrike" cap="none">
              <a:solidFill>
                <a:srgbClr val="262626"/>
              </a:solidFill>
              <a:latin typeface="Arial"/>
              <a:ea typeface="Arial"/>
              <a:cs typeface="Arial"/>
              <a:sym typeface="Arial"/>
            </a:endParaRPr>
          </a:p>
        </p:txBody>
      </p:sp>
      <p:pic>
        <p:nvPicPr>
          <p:cNvPr id="239" name="Google Shape;239;p7"/>
          <p:cNvPicPr preferRelativeResize="0"/>
          <p:nvPr/>
        </p:nvPicPr>
        <p:blipFill rotWithShape="1">
          <a:blip r:embed="rId3">
            <a:alphaModFix/>
          </a:blip>
          <a:srcRect/>
          <a:stretch/>
        </p:blipFill>
        <p:spPr>
          <a:xfrm>
            <a:off x="1266526" y="4017365"/>
            <a:ext cx="2804960" cy="1992437"/>
          </a:xfrm>
          <a:prstGeom prst="rect">
            <a:avLst/>
          </a:prstGeom>
          <a:noFill/>
          <a:ln>
            <a:noFill/>
          </a:ln>
        </p:spPr>
      </p:pic>
      <p:pic>
        <p:nvPicPr>
          <p:cNvPr id="240" name="Google Shape;240;p7" descr="Tree of Life by ScaryHoboClown on DeviantArt"/>
          <p:cNvPicPr preferRelativeResize="0"/>
          <p:nvPr/>
        </p:nvPicPr>
        <p:blipFill rotWithShape="1">
          <a:blip r:embed="rId4">
            <a:alphaModFix/>
          </a:blip>
          <a:srcRect/>
          <a:stretch/>
        </p:blipFill>
        <p:spPr>
          <a:xfrm>
            <a:off x="6091237" y="3424237"/>
            <a:ext cx="9525" cy="9525"/>
          </a:xfrm>
          <a:prstGeom prst="rect">
            <a:avLst/>
          </a:prstGeom>
          <a:noFill/>
          <a:ln>
            <a:noFill/>
          </a:ln>
        </p:spPr>
      </p:pic>
      <p:pic>
        <p:nvPicPr>
          <p:cNvPr id="241" name="Google Shape;241;p7" descr="Free vector graphic: Market, Sign, Signage, Hanging - Free Image on Pixabay - 575842"/>
          <p:cNvPicPr preferRelativeResize="0"/>
          <p:nvPr/>
        </p:nvPicPr>
        <p:blipFill rotWithShape="1">
          <a:blip r:embed="rId5">
            <a:alphaModFix/>
          </a:blip>
          <a:srcRect/>
          <a:stretch/>
        </p:blipFill>
        <p:spPr>
          <a:xfrm>
            <a:off x="9310614" y="609621"/>
            <a:ext cx="1414133" cy="1781585"/>
          </a:xfrm>
          <a:prstGeom prst="rect">
            <a:avLst/>
          </a:prstGeom>
          <a:noFill/>
          <a:ln>
            <a:noFill/>
          </a:ln>
        </p:spPr>
      </p:pic>
      <p:pic>
        <p:nvPicPr>
          <p:cNvPr id="242" name="Google Shape;242;p7" descr="Free Vector Tree Illustration by superawesomevectors on DeviantArt"/>
          <p:cNvPicPr preferRelativeResize="0"/>
          <p:nvPr/>
        </p:nvPicPr>
        <p:blipFill rotWithShape="1">
          <a:blip r:embed="rId4">
            <a:alphaModFix/>
          </a:blip>
          <a:srcRect/>
          <a:stretch/>
        </p:blipFill>
        <p:spPr>
          <a:xfrm>
            <a:off x="6091237" y="3424237"/>
            <a:ext cx="9525" cy="9525"/>
          </a:xfrm>
          <a:prstGeom prst="rect">
            <a:avLst/>
          </a:prstGeom>
          <a:noFill/>
          <a:ln>
            <a:noFill/>
          </a:ln>
        </p:spPr>
      </p:pic>
      <p:pic>
        <p:nvPicPr>
          <p:cNvPr id="243" name="Google Shape;243;p7" descr="Free vector graphic: Fruit, Tree, Peaches, Nature - Free Image on Pixabay - 48875"/>
          <p:cNvPicPr preferRelativeResize="0"/>
          <p:nvPr/>
        </p:nvPicPr>
        <p:blipFill rotWithShape="1">
          <a:blip r:embed="rId6">
            <a:alphaModFix/>
          </a:blip>
          <a:srcRect/>
          <a:stretch/>
        </p:blipFill>
        <p:spPr>
          <a:xfrm>
            <a:off x="1467252" y="626847"/>
            <a:ext cx="994895" cy="1747132"/>
          </a:xfrm>
          <a:prstGeom prst="rect">
            <a:avLst/>
          </a:prstGeom>
          <a:noFill/>
          <a:ln>
            <a:noFill/>
          </a:ln>
        </p:spPr>
      </p:pic>
      <p:pic>
        <p:nvPicPr>
          <p:cNvPr id="244" name="Google Shape;244;p7"/>
          <p:cNvPicPr preferRelativeResize="0"/>
          <p:nvPr/>
        </p:nvPicPr>
        <p:blipFill rotWithShape="1">
          <a:blip r:embed="rId7">
            <a:alphaModFix/>
          </a:blip>
          <a:srcRect/>
          <a:stretch/>
        </p:blipFill>
        <p:spPr>
          <a:xfrm>
            <a:off x="5330387" y="4243210"/>
            <a:ext cx="1540749" cy="1540749"/>
          </a:xfrm>
          <a:prstGeom prst="rect">
            <a:avLst/>
          </a:prstGeom>
          <a:noFill/>
          <a:ln>
            <a:noFill/>
          </a:ln>
        </p:spPr>
      </p:pic>
      <p:pic>
        <p:nvPicPr>
          <p:cNvPr id="245" name="Google Shape;245;p7"/>
          <p:cNvPicPr preferRelativeResize="0"/>
          <p:nvPr/>
        </p:nvPicPr>
        <p:blipFill rotWithShape="1">
          <a:blip r:embed="rId8">
            <a:alphaModFix/>
          </a:blip>
          <a:srcRect/>
          <a:stretch/>
        </p:blipFill>
        <p:spPr>
          <a:xfrm>
            <a:off x="8536688" y="4403101"/>
            <a:ext cx="2062693" cy="14789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8"/>
          <p:cNvSpPr txBox="1">
            <a:spLocks noGrp="1"/>
          </p:cNvSpPr>
          <p:nvPr>
            <p:ph type="title"/>
          </p:nvPr>
        </p:nvSpPr>
        <p:spPr>
          <a:xfrm>
            <a:off x="1505938" y="876159"/>
            <a:ext cx="9143999" cy="148343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How to Store, Wash &amp; Eat Peaches</a:t>
            </a:r>
            <a:endParaRPr>
              <a:solidFill>
                <a:srgbClr val="BB7265"/>
              </a:solidFill>
              <a:latin typeface="Arial"/>
              <a:ea typeface="Arial"/>
              <a:cs typeface="Arial"/>
              <a:sym typeface="Arial"/>
            </a:endParaRPr>
          </a:p>
        </p:txBody>
      </p:sp>
      <p:sp>
        <p:nvSpPr>
          <p:cNvPr id="252" name="Google Shape;252;p8"/>
          <p:cNvSpPr txBox="1">
            <a:spLocks noGrp="1"/>
          </p:cNvSpPr>
          <p:nvPr>
            <p:ph type="body" idx="1"/>
          </p:nvPr>
        </p:nvSpPr>
        <p:spPr>
          <a:xfrm>
            <a:off x="3223445" y="2566558"/>
            <a:ext cx="6606941" cy="888912"/>
          </a:xfrm>
          <a:prstGeom prst="rect">
            <a:avLst/>
          </a:prstGeom>
          <a:noFill/>
          <a:ln>
            <a:noFill/>
          </a:ln>
        </p:spPr>
        <p:txBody>
          <a:bodyPr spcFirstLastPara="1" wrap="square" lIns="91425" tIns="45700" rIns="91425" bIns="45700" anchor="t" anchorCtr="0">
            <a:noAutofit/>
          </a:bodyPr>
          <a:lstStyle/>
          <a:p>
            <a:pPr marL="285750" lvl="0" indent="-268605" algn="l" rtl="0">
              <a:lnSpc>
                <a:spcPct val="100000"/>
              </a:lnSpc>
              <a:spcBef>
                <a:spcPts val="0"/>
              </a:spcBef>
              <a:spcAft>
                <a:spcPts val="0"/>
              </a:spcAft>
              <a:buSzPts val="1800"/>
              <a:buChar char="•"/>
            </a:pPr>
            <a:r>
              <a:rPr lang="en-US" sz="1800">
                <a:latin typeface="Arial"/>
                <a:ea typeface="Arial"/>
                <a:cs typeface="Arial"/>
                <a:sym typeface="Arial"/>
              </a:rPr>
              <a:t>Store on kitchen counter until ripe, then refrigerate</a:t>
            </a:r>
            <a:endParaRPr sz="180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a:latin typeface="Arial"/>
                <a:ea typeface="Arial"/>
                <a:cs typeface="Arial"/>
                <a:sym typeface="Arial"/>
              </a:rPr>
              <a:t>Rinse peach under cold water when ready to eat</a:t>
            </a:r>
            <a:endParaRPr sz="1800">
              <a:latin typeface="Arial"/>
              <a:ea typeface="Arial"/>
              <a:cs typeface="Arial"/>
              <a:sym typeface="Arial"/>
            </a:endParaRPr>
          </a:p>
          <a:p>
            <a:pPr marL="0" lvl="0" indent="0" algn="l" rtl="0">
              <a:lnSpc>
                <a:spcPct val="100000"/>
              </a:lnSpc>
              <a:spcBef>
                <a:spcPts val="1080"/>
              </a:spcBef>
              <a:spcAft>
                <a:spcPts val="0"/>
              </a:spcAft>
              <a:buSzPts val="2760"/>
              <a:buNone/>
            </a:pPr>
            <a:endParaRPr>
              <a:latin typeface="Poppins"/>
              <a:ea typeface="Poppins"/>
              <a:cs typeface="Poppins"/>
              <a:sym typeface="Poppins"/>
            </a:endParaRPr>
          </a:p>
        </p:txBody>
      </p:sp>
      <p:pic>
        <p:nvPicPr>
          <p:cNvPr id="253" name="Google Shape;253;p8"/>
          <p:cNvPicPr preferRelativeResize="0"/>
          <p:nvPr/>
        </p:nvPicPr>
        <p:blipFill rotWithShape="1">
          <a:blip r:embed="rId3">
            <a:alphaModFix/>
          </a:blip>
          <a:srcRect/>
          <a:stretch/>
        </p:blipFill>
        <p:spPr>
          <a:xfrm>
            <a:off x="653467" y="2522702"/>
            <a:ext cx="2528236" cy="1686807"/>
          </a:xfrm>
          <a:prstGeom prst="rect">
            <a:avLst/>
          </a:prstGeom>
          <a:noFill/>
          <a:ln>
            <a:noFill/>
          </a:ln>
        </p:spPr>
      </p:pic>
      <p:pic>
        <p:nvPicPr>
          <p:cNvPr id="254" name="Google Shape;254;p8"/>
          <p:cNvPicPr preferRelativeResize="0"/>
          <p:nvPr/>
        </p:nvPicPr>
        <p:blipFill rotWithShape="1">
          <a:blip r:embed="rId4">
            <a:alphaModFix/>
          </a:blip>
          <a:srcRect/>
          <a:stretch/>
        </p:blipFill>
        <p:spPr>
          <a:xfrm>
            <a:off x="3181703" y="3434296"/>
            <a:ext cx="2547056" cy="1694950"/>
          </a:xfrm>
          <a:prstGeom prst="rect">
            <a:avLst/>
          </a:prstGeom>
          <a:noFill/>
          <a:ln>
            <a:noFill/>
          </a:ln>
        </p:spPr>
      </p:pic>
      <p:pic>
        <p:nvPicPr>
          <p:cNvPr id="255" name="Google Shape;255;p8"/>
          <p:cNvPicPr preferRelativeResize="0"/>
          <p:nvPr/>
        </p:nvPicPr>
        <p:blipFill rotWithShape="1">
          <a:blip r:embed="rId5">
            <a:alphaModFix/>
          </a:blip>
          <a:srcRect/>
          <a:stretch/>
        </p:blipFill>
        <p:spPr>
          <a:xfrm>
            <a:off x="1211689" y="4209509"/>
            <a:ext cx="1628765" cy="1983021"/>
          </a:xfrm>
          <a:prstGeom prst="rect">
            <a:avLst/>
          </a:prstGeom>
          <a:noFill/>
          <a:ln>
            <a:noFill/>
          </a:ln>
        </p:spPr>
      </p:pic>
      <p:sp>
        <p:nvSpPr>
          <p:cNvPr id="256" name="Google Shape;256;p8"/>
          <p:cNvSpPr txBox="1"/>
          <p:nvPr/>
        </p:nvSpPr>
        <p:spPr>
          <a:xfrm>
            <a:off x="5639965" y="3438554"/>
            <a:ext cx="2680200" cy="1294200"/>
          </a:xfrm>
          <a:prstGeom prst="rect">
            <a:avLst/>
          </a:prstGeom>
          <a:noFill/>
          <a:ln>
            <a:noFill/>
          </a:ln>
        </p:spPr>
        <p:txBody>
          <a:bodyPr spcFirstLastPara="1" wrap="square" lIns="91425" tIns="45700" rIns="91425" bIns="45700" anchor="t" anchorCtr="0">
            <a:noAutofit/>
          </a:bodyPr>
          <a:lstStyle/>
          <a:p>
            <a:pPr marL="285750" marR="0" lvl="0" indent="-269699" algn="ctr" rtl="0">
              <a:lnSpc>
                <a:spcPct val="100000"/>
              </a:lnSpc>
              <a:spcBef>
                <a:spcPts val="0"/>
              </a:spcBef>
              <a:spcAft>
                <a:spcPts val="0"/>
              </a:spcAft>
              <a:buClr>
                <a:schemeClr val="accent1"/>
              </a:buClr>
              <a:buSzPts val="1800"/>
              <a:buFont typeface="Arial"/>
              <a:buChar char="•"/>
            </a:pPr>
            <a:r>
              <a:rPr lang="en-US" sz="1800" b="0" i="0" u="none" strike="noStrike" cap="none">
                <a:solidFill>
                  <a:srgbClr val="262626"/>
                </a:solidFill>
                <a:latin typeface="Arial"/>
                <a:ea typeface="Arial"/>
                <a:cs typeface="Arial"/>
                <a:sym typeface="Arial"/>
              </a:rPr>
              <a:t>Eat them whole, sliced, diced, raw, baked, grilled, frozen, in smoothies, salads &amp; desserts</a:t>
            </a:r>
            <a:endParaRPr sz="1800" b="0" i="0" u="none" strike="noStrike" cap="none">
              <a:solidFill>
                <a:srgbClr val="262626"/>
              </a:solidFill>
              <a:latin typeface="Poppins"/>
              <a:ea typeface="Poppins"/>
              <a:cs typeface="Poppins"/>
              <a:sym typeface="Poppins"/>
            </a:endParaRPr>
          </a:p>
        </p:txBody>
      </p:sp>
      <p:pic>
        <p:nvPicPr>
          <p:cNvPr id="257" name="Google Shape;257;p8"/>
          <p:cNvPicPr preferRelativeResize="0"/>
          <p:nvPr/>
        </p:nvPicPr>
        <p:blipFill rotWithShape="1">
          <a:blip r:embed="rId6">
            <a:alphaModFix/>
          </a:blip>
          <a:srcRect/>
          <a:stretch/>
        </p:blipFill>
        <p:spPr>
          <a:xfrm>
            <a:off x="5736697" y="4939593"/>
            <a:ext cx="2237209" cy="1299950"/>
          </a:xfrm>
          <a:prstGeom prst="rect">
            <a:avLst/>
          </a:prstGeom>
          <a:noFill/>
          <a:ln>
            <a:noFill/>
          </a:ln>
        </p:spPr>
      </p:pic>
      <p:pic>
        <p:nvPicPr>
          <p:cNvPr id="258" name="Google Shape;258;p8"/>
          <p:cNvPicPr preferRelativeResize="0"/>
          <p:nvPr/>
        </p:nvPicPr>
        <p:blipFill rotWithShape="1">
          <a:blip r:embed="rId7">
            <a:alphaModFix/>
          </a:blip>
          <a:srcRect/>
          <a:stretch/>
        </p:blipFill>
        <p:spPr>
          <a:xfrm>
            <a:off x="4228071" y="5108071"/>
            <a:ext cx="1508626" cy="1131472"/>
          </a:xfrm>
          <a:prstGeom prst="rect">
            <a:avLst/>
          </a:prstGeom>
          <a:noFill/>
          <a:ln>
            <a:noFill/>
          </a:ln>
        </p:spPr>
      </p:pic>
      <p:pic>
        <p:nvPicPr>
          <p:cNvPr id="259" name="Google Shape;259;p8"/>
          <p:cNvPicPr preferRelativeResize="0"/>
          <p:nvPr/>
        </p:nvPicPr>
        <p:blipFill rotWithShape="1">
          <a:blip r:embed="rId8">
            <a:alphaModFix/>
          </a:blip>
          <a:srcRect/>
          <a:stretch/>
        </p:blipFill>
        <p:spPr>
          <a:xfrm>
            <a:off x="9924139" y="2587439"/>
            <a:ext cx="1658197" cy="1201488"/>
          </a:xfrm>
          <a:prstGeom prst="rect">
            <a:avLst/>
          </a:prstGeom>
          <a:noFill/>
          <a:ln>
            <a:noFill/>
          </a:ln>
        </p:spPr>
      </p:pic>
      <p:pic>
        <p:nvPicPr>
          <p:cNvPr id="260" name="Google Shape;260;p8"/>
          <p:cNvPicPr preferRelativeResize="0"/>
          <p:nvPr/>
        </p:nvPicPr>
        <p:blipFill rotWithShape="1">
          <a:blip r:embed="rId9">
            <a:alphaModFix/>
          </a:blip>
          <a:srcRect/>
          <a:stretch/>
        </p:blipFill>
        <p:spPr>
          <a:xfrm>
            <a:off x="9922564" y="3784296"/>
            <a:ext cx="1659772" cy="1228282"/>
          </a:xfrm>
          <a:prstGeom prst="rect">
            <a:avLst/>
          </a:prstGeom>
          <a:noFill/>
          <a:ln>
            <a:noFill/>
          </a:ln>
        </p:spPr>
      </p:pic>
      <p:pic>
        <p:nvPicPr>
          <p:cNvPr id="261" name="Google Shape;261;p8"/>
          <p:cNvPicPr preferRelativeResize="0"/>
          <p:nvPr/>
        </p:nvPicPr>
        <p:blipFill rotWithShape="1">
          <a:blip r:embed="rId10">
            <a:alphaModFix/>
          </a:blip>
          <a:srcRect/>
          <a:stretch/>
        </p:blipFill>
        <p:spPr>
          <a:xfrm>
            <a:off x="9904923" y="5021839"/>
            <a:ext cx="1682534" cy="1231055"/>
          </a:xfrm>
          <a:prstGeom prst="rect">
            <a:avLst/>
          </a:prstGeom>
          <a:noFill/>
          <a:ln>
            <a:noFill/>
          </a:ln>
        </p:spPr>
      </p:pic>
      <p:pic>
        <p:nvPicPr>
          <p:cNvPr id="262" name="Google Shape;262;p8"/>
          <p:cNvPicPr preferRelativeResize="0"/>
          <p:nvPr/>
        </p:nvPicPr>
        <p:blipFill rotWithShape="1">
          <a:blip r:embed="rId11">
            <a:alphaModFix/>
          </a:blip>
          <a:srcRect/>
          <a:stretch/>
        </p:blipFill>
        <p:spPr>
          <a:xfrm>
            <a:off x="8386282" y="3793557"/>
            <a:ext cx="1539589" cy="1150614"/>
          </a:xfrm>
          <a:prstGeom prst="rect">
            <a:avLst/>
          </a:prstGeom>
          <a:noFill/>
          <a:ln>
            <a:noFill/>
          </a:ln>
        </p:spPr>
      </p:pic>
      <p:pic>
        <p:nvPicPr>
          <p:cNvPr id="263" name="Google Shape;263;p8" descr="Idd magad soványra a legjobb zsírégető zöldség-, és gyümölcslevekkel - Testünk-Egészségünk-Diéta"/>
          <p:cNvPicPr preferRelativeResize="0"/>
          <p:nvPr/>
        </p:nvPicPr>
        <p:blipFill rotWithShape="1">
          <a:blip r:embed="rId12">
            <a:alphaModFix/>
          </a:blip>
          <a:srcRect/>
          <a:stretch/>
        </p:blipFill>
        <p:spPr>
          <a:xfrm>
            <a:off x="7972824" y="4945340"/>
            <a:ext cx="1949740" cy="1294203"/>
          </a:xfrm>
          <a:prstGeom prst="rect">
            <a:avLst/>
          </a:prstGeom>
          <a:noFill/>
          <a:ln>
            <a:noFill/>
          </a:ln>
        </p:spPr>
      </p:pic>
      <p:pic>
        <p:nvPicPr>
          <p:cNvPr id="264" name="Google Shape;264;p8" descr="[フリー写真] カットしたマンゴー - パブリックドメインQ：著作権フリー画像素材集"/>
          <p:cNvPicPr preferRelativeResize="0"/>
          <p:nvPr/>
        </p:nvPicPr>
        <p:blipFill rotWithShape="1">
          <a:blip r:embed="rId13">
            <a:alphaModFix/>
          </a:blip>
          <a:srcRect/>
          <a:stretch/>
        </p:blipFill>
        <p:spPr>
          <a:xfrm>
            <a:off x="8541194" y="2909165"/>
            <a:ext cx="1384677" cy="7877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9"/>
          <p:cNvSpPr txBox="1">
            <a:spLocks noGrp="1"/>
          </p:cNvSpPr>
          <p:nvPr>
            <p:ph type="title"/>
          </p:nvPr>
        </p:nvSpPr>
        <p:spPr>
          <a:xfrm>
            <a:off x="1278953" y="939196"/>
            <a:ext cx="8069165"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a:solidFill>
                  <a:srgbClr val="BB7265"/>
                </a:solidFill>
                <a:latin typeface="Arial"/>
                <a:ea typeface="Arial"/>
                <a:cs typeface="Arial"/>
                <a:sym typeface="Arial"/>
              </a:rPr>
              <a:t>How Much Do You Need?</a:t>
            </a:r>
            <a:endParaRPr>
              <a:solidFill>
                <a:srgbClr val="BB7265"/>
              </a:solidFill>
              <a:latin typeface="Arial"/>
              <a:ea typeface="Arial"/>
              <a:cs typeface="Arial"/>
              <a:sym typeface="Arial"/>
            </a:endParaRPr>
          </a:p>
        </p:txBody>
      </p:sp>
      <p:graphicFrame>
        <p:nvGraphicFramePr>
          <p:cNvPr id="271" name="Google Shape;271;p9"/>
          <p:cNvGraphicFramePr/>
          <p:nvPr/>
        </p:nvGraphicFramePr>
        <p:xfrm>
          <a:off x="3878957" y="3033897"/>
          <a:ext cx="3000000" cy="3000000"/>
        </p:xfrm>
        <a:graphic>
          <a:graphicData uri="http://schemas.openxmlformats.org/drawingml/2006/table">
            <a:tbl>
              <a:tblPr firstRow="1" bandRow="1">
                <a:noFill/>
                <a:tableStyleId>{952338F0-2A07-4FF8-918D-5FD2CC6DB078}</a:tableStyleId>
              </a:tblPr>
              <a:tblGrid>
                <a:gridCol w="1087675">
                  <a:extLst>
                    <a:ext uri="{9D8B030D-6E8A-4147-A177-3AD203B41FA5}">
                      <a16:colId xmlns:a16="http://schemas.microsoft.com/office/drawing/2014/main" val="20000"/>
                    </a:ext>
                  </a:extLst>
                </a:gridCol>
                <a:gridCol w="1309025">
                  <a:extLst>
                    <a:ext uri="{9D8B030D-6E8A-4147-A177-3AD203B41FA5}">
                      <a16:colId xmlns:a16="http://schemas.microsoft.com/office/drawing/2014/main" val="20001"/>
                    </a:ext>
                  </a:extLst>
                </a:gridCol>
                <a:gridCol w="2298500">
                  <a:extLst>
                    <a:ext uri="{9D8B030D-6E8A-4147-A177-3AD203B41FA5}">
                      <a16:colId xmlns:a16="http://schemas.microsoft.com/office/drawing/2014/main" val="20002"/>
                    </a:ext>
                  </a:extLst>
                </a:gridCol>
              </a:tblGrid>
              <a:tr h="373425">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Ages</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Servings</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73425">
                <a:tc rowSpan="2">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Children</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2-4</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1 to 1 ½ cup</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3734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5-8</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1 to 2 cups</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373425">
                <a:tc rowSpan="2">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Girls</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9-13</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1 ½- 2 cups</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734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14-18</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1 ½- 2 cups</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373425">
                <a:tc rowSpan="2">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Boys</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9-13</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1 ½ to 2 cups</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3734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14-18</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2 to 2 ½ cups</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6"/>
                  </a:ext>
                </a:extLst>
              </a:tr>
            </a:tbl>
          </a:graphicData>
        </a:graphic>
      </p:graphicFrame>
      <p:sp>
        <p:nvSpPr>
          <p:cNvPr id="272" name="Google Shape;272;p9"/>
          <p:cNvSpPr txBox="1"/>
          <p:nvPr/>
        </p:nvSpPr>
        <p:spPr>
          <a:xfrm>
            <a:off x="3982883" y="2560510"/>
            <a:ext cx="448736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Arial"/>
                <a:ea typeface="Arial"/>
                <a:cs typeface="Arial"/>
                <a:sym typeface="Arial"/>
              </a:rPr>
              <a:t>Recommended Daily Fruit Intake by Age</a:t>
            </a:r>
            <a:endParaRPr sz="1800" b="0" i="0" u="none" strike="noStrike" cap="none">
              <a:solidFill>
                <a:srgbClr val="262626"/>
              </a:solidFill>
              <a:latin typeface="Arial"/>
              <a:ea typeface="Arial"/>
              <a:cs typeface="Arial"/>
              <a:sym typeface="Arial"/>
            </a:endParaRPr>
          </a:p>
        </p:txBody>
      </p:sp>
      <p:pic>
        <p:nvPicPr>
          <p:cNvPr id="273" name="Google Shape;273;p9"/>
          <p:cNvPicPr preferRelativeResize="0"/>
          <p:nvPr/>
        </p:nvPicPr>
        <p:blipFill rotWithShape="1">
          <a:blip r:embed="rId3">
            <a:alphaModFix/>
          </a:blip>
          <a:srcRect/>
          <a:stretch/>
        </p:blipFill>
        <p:spPr>
          <a:xfrm>
            <a:off x="656798" y="4689186"/>
            <a:ext cx="3028950" cy="1514475"/>
          </a:xfrm>
          <a:prstGeom prst="rect">
            <a:avLst/>
          </a:prstGeom>
          <a:noFill/>
          <a:ln>
            <a:noFill/>
          </a:ln>
        </p:spPr>
      </p:pic>
      <p:pic>
        <p:nvPicPr>
          <p:cNvPr id="274" name="Google Shape;274;p9" descr="Peach Fuzzer Framework v2.3.4 released - Security Database"/>
          <p:cNvPicPr preferRelativeResize="0"/>
          <p:nvPr/>
        </p:nvPicPr>
        <p:blipFill rotWithShape="1">
          <a:blip r:embed="rId4">
            <a:alphaModFix/>
          </a:blip>
          <a:srcRect/>
          <a:stretch/>
        </p:blipFill>
        <p:spPr>
          <a:xfrm>
            <a:off x="1176030" y="2489125"/>
            <a:ext cx="2360355" cy="1989365"/>
          </a:xfrm>
          <a:prstGeom prst="rect">
            <a:avLst/>
          </a:prstGeom>
          <a:noFill/>
          <a:ln>
            <a:noFill/>
          </a:ln>
        </p:spPr>
      </p:pic>
      <p:sp>
        <p:nvSpPr>
          <p:cNvPr id="275" name="Google Shape;275;p9"/>
          <p:cNvSpPr/>
          <p:nvPr/>
        </p:nvSpPr>
        <p:spPr>
          <a:xfrm>
            <a:off x="8652363" y="2489135"/>
            <a:ext cx="2737800" cy="16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chemeClr val="accent5"/>
                </a:solidFill>
                <a:latin typeface="Arial"/>
                <a:ea typeface="Arial"/>
                <a:cs typeface="Arial"/>
                <a:sym typeface="Arial"/>
              </a:rPr>
              <a:t>What counts as 1 cup of peach?</a:t>
            </a:r>
            <a:endParaRPr sz="3300" b="1" i="0" u="none" strike="noStrike" cap="none">
              <a:solidFill>
                <a:schemeClr val="accent5"/>
              </a:solidFill>
              <a:latin typeface="Arial"/>
              <a:ea typeface="Arial"/>
              <a:cs typeface="Arial"/>
              <a:sym typeface="Arial"/>
            </a:endParaRPr>
          </a:p>
        </p:txBody>
      </p:sp>
      <p:pic>
        <p:nvPicPr>
          <p:cNvPr id="276" name="Google Shape;276;p9"/>
          <p:cNvPicPr preferRelativeResize="0"/>
          <p:nvPr/>
        </p:nvPicPr>
        <p:blipFill rotWithShape="1">
          <a:blip r:embed="rId5">
            <a:alphaModFix/>
          </a:blip>
          <a:srcRect/>
          <a:stretch/>
        </p:blipFill>
        <p:spPr>
          <a:xfrm>
            <a:off x="9117112" y="951049"/>
            <a:ext cx="1258824" cy="1280160"/>
          </a:xfrm>
          <a:prstGeom prst="rect">
            <a:avLst/>
          </a:prstGeom>
          <a:noFill/>
          <a:ln>
            <a:noFill/>
          </a:ln>
        </p:spPr>
      </p:pic>
      <p:sp>
        <p:nvSpPr>
          <p:cNvPr id="277" name="Google Shape;277;p9"/>
          <p:cNvSpPr txBox="1"/>
          <p:nvPr/>
        </p:nvSpPr>
        <p:spPr>
          <a:xfrm>
            <a:off x="8845025" y="4154175"/>
            <a:ext cx="2622900" cy="1816200"/>
          </a:xfrm>
          <a:prstGeom prst="rect">
            <a:avLst/>
          </a:prstGeom>
          <a:noFill/>
          <a:ln>
            <a:noFill/>
          </a:ln>
        </p:spPr>
        <p:txBody>
          <a:bodyPr spcFirstLastPara="1" wrap="square" lIns="91425" tIns="45700" rIns="91425" bIns="45700" anchor="t" anchorCtr="0">
            <a:normAutofit fontScale="92500"/>
          </a:bodyPr>
          <a:lstStyle/>
          <a:p>
            <a:pPr marL="285750" marR="0" lvl="0" indent="-268605" algn="l" rtl="0">
              <a:lnSpc>
                <a:spcPct val="100000"/>
              </a:lnSpc>
              <a:spcBef>
                <a:spcPts val="0"/>
              </a:spcBef>
              <a:spcAft>
                <a:spcPts val="0"/>
              </a:spcAft>
              <a:buClr>
                <a:schemeClr val="accent1"/>
              </a:buClr>
              <a:buSzPct val="108108"/>
              <a:buFont typeface="Arial"/>
              <a:buChar char="o"/>
            </a:pPr>
            <a:r>
              <a:rPr lang="en-US" sz="1800" b="0" i="0" u="none" strike="noStrike" cap="none">
                <a:solidFill>
                  <a:srgbClr val="262626"/>
                </a:solidFill>
                <a:latin typeface="Arial"/>
                <a:ea typeface="Arial"/>
                <a:cs typeface="Arial"/>
                <a:sym typeface="Arial"/>
              </a:rPr>
              <a:t>1 large peach</a:t>
            </a:r>
            <a:endParaRPr sz="1800" b="0" i="0" u="none" strike="noStrike" cap="none">
              <a:solidFill>
                <a:srgbClr val="000000"/>
              </a:solidFill>
              <a:latin typeface="Arial"/>
              <a:ea typeface="Arial"/>
              <a:cs typeface="Arial"/>
              <a:sym typeface="Arial"/>
            </a:endParaRPr>
          </a:p>
          <a:p>
            <a:pPr marL="285750" marR="0" lvl="0" indent="-268605" algn="l" rtl="0">
              <a:lnSpc>
                <a:spcPct val="100000"/>
              </a:lnSpc>
              <a:spcBef>
                <a:spcPts val="960"/>
              </a:spcBef>
              <a:spcAft>
                <a:spcPts val="0"/>
              </a:spcAft>
              <a:buClr>
                <a:schemeClr val="accent1"/>
              </a:buClr>
              <a:buSzPct val="108108"/>
              <a:buFont typeface="Arial"/>
              <a:buChar char="o"/>
            </a:pPr>
            <a:r>
              <a:rPr lang="en-US" sz="1800" b="0" i="0" u="none" strike="noStrike" cap="none">
                <a:solidFill>
                  <a:srgbClr val="262626"/>
                </a:solidFill>
                <a:latin typeface="Arial"/>
                <a:ea typeface="Arial"/>
                <a:cs typeface="Arial"/>
                <a:sym typeface="Arial"/>
              </a:rPr>
              <a:t>1 cup, sliced or diced, fresh, cooked, frozen or canned, drained</a:t>
            </a:r>
            <a:endParaRPr sz="1800" b="0" i="0" u="none" strike="noStrike" cap="none">
              <a:solidFill>
                <a:srgbClr val="000000"/>
              </a:solidFill>
              <a:latin typeface="Arial"/>
              <a:ea typeface="Arial"/>
              <a:cs typeface="Arial"/>
              <a:sym typeface="Arial"/>
            </a:endParaRPr>
          </a:p>
          <a:p>
            <a:pPr marL="285750" marR="0" lvl="0" indent="-268605" algn="l" rtl="0">
              <a:lnSpc>
                <a:spcPct val="100000"/>
              </a:lnSpc>
              <a:spcBef>
                <a:spcPts val="960"/>
              </a:spcBef>
              <a:spcAft>
                <a:spcPts val="0"/>
              </a:spcAft>
              <a:buClr>
                <a:schemeClr val="accent1"/>
              </a:buClr>
              <a:buSzPct val="108108"/>
              <a:buFont typeface="Arial"/>
              <a:buChar char="o"/>
            </a:pPr>
            <a:r>
              <a:rPr lang="en-US" sz="1800" b="0" i="0" u="none" strike="noStrike" cap="none">
                <a:solidFill>
                  <a:srgbClr val="262626"/>
                </a:solidFill>
                <a:latin typeface="Arial"/>
                <a:ea typeface="Arial"/>
                <a:cs typeface="Arial"/>
                <a:sym typeface="Arial"/>
              </a:rPr>
              <a:t>2 halves, canned</a:t>
            </a:r>
            <a:endParaRPr sz="1800" b="0" i="0" u="none" strike="noStrike" cap="none">
              <a:solidFill>
                <a:srgbClr val="262626"/>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1876</Words>
  <Application>Microsoft Office PowerPoint</Application>
  <PresentationFormat>Widescreen</PresentationFormat>
  <Paragraphs>343</Paragraphs>
  <Slides>17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Garamond</vt:lpstr>
      <vt:lpstr>PT Sans</vt:lpstr>
      <vt:lpstr>Georgia</vt:lpstr>
      <vt:lpstr>Calibri</vt:lpstr>
      <vt:lpstr>Poppins</vt:lpstr>
      <vt:lpstr>Noto Sans Symbols</vt:lpstr>
      <vt:lpstr>Arial</vt:lpstr>
      <vt:lpstr>Courier New</vt:lpstr>
      <vt:lpstr>Geo</vt:lpstr>
      <vt:lpstr>Proxima Nova</vt:lpstr>
      <vt:lpstr>Lora</vt:lpstr>
      <vt:lpstr>Organic</vt:lpstr>
      <vt:lpstr>Peaches</vt:lpstr>
      <vt:lpstr>Part Of The Rose Family</vt:lpstr>
      <vt:lpstr>Origin &amp; Travels</vt:lpstr>
      <vt:lpstr>How Do Peaches Grow?</vt:lpstr>
      <vt:lpstr>California Peaches</vt:lpstr>
      <vt:lpstr>Local Farm Feature</vt:lpstr>
      <vt:lpstr>From Tree to Store</vt:lpstr>
      <vt:lpstr>How to Store, Wash &amp; Eat Peaches</vt:lpstr>
      <vt:lpstr>How Much Do You Need?</vt:lpstr>
      <vt:lpstr>How To Pick Them Ripe</vt:lpstr>
      <vt:lpstr>Just Peachy</vt:lpstr>
      <vt:lpstr>Fun Facts</vt:lpstr>
      <vt:lpstr>Fun Facts</vt:lpstr>
      <vt:lpstr>I Am the Peach </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Peaches</dc:title>
  <dc:creator>Windows User</dc:creator>
  <cp:lastModifiedBy>Sheryl Johnson</cp:lastModifiedBy>
  <cp:revision>1</cp:revision>
  <dcterms:created xsi:type="dcterms:W3CDTF">2021-09-07T15:36:09Z</dcterms:created>
  <dcterms:modified xsi:type="dcterms:W3CDTF">2021-09-22T21:56:37Z</dcterms:modified>
</cp:coreProperties>
</file>